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avi" ContentType="video/x-msvide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handoutMasterIdLst>
    <p:handoutMasterId r:id="rId15"/>
  </p:handoutMasterIdLst>
  <p:sldIdLst>
    <p:sldId id="281" r:id="rId2"/>
    <p:sldId id="256" r:id="rId3"/>
    <p:sldId id="257" r:id="rId4"/>
    <p:sldId id="296" r:id="rId5"/>
    <p:sldId id="294" r:id="rId6"/>
    <p:sldId id="292" r:id="rId7"/>
    <p:sldId id="297" r:id="rId8"/>
    <p:sldId id="298" r:id="rId9"/>
    <p:sldId id="299" r:id="rId10"/>
    <p:sldId id="300" r:id="rId11"/>
    <p:sldId id="301" r:id="rId12"/>
    <p:sldId id="279" r:id="rId13"/>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ter" initials="l" lastIdx="1" clrIdx="0">
    <p:extLst>
      <p:ext uri="{19B8F6BF-5375-455C-9EA6-DF929625EA0E}">
        <p15:presenceInfo xmlns:p15="http://schemas.microsoft.com/office/powerpoint/2012/main" userId="lit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99"/>
    <a:srgbClr val="003399"/>
    <a:srgbClr val="E6E6E6"/>
    <a:srgbClr val="D5D5D5"/>
    <a:srgbClr val="FF9900"/>
    <a:srgbClr val="3FADFF"/>
    <a:srgbClr val="D0E8FC"/>
    <a:srgbClr val="79C6FF"/>
    <a:srgbClr val="66FFFF"/>
    <a:srgbClr val="55F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82" autoAdjust="0"/>
    <p:restoredTop sz="56055" autoAdjust="0"/>
  </p:normalViewPr>
  <p:slideViewPr>
    <p:cSldViewPr>
      <p:cViewPr varScale="1">
        <p:scale>
          <a:sx n="64" d="100"/>
          <a:sy n="64" d="100"/>
        </p:scale>
        <p:origin x="1272" y="53"/>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notesViewPr>
    <p:cSldViewPr>
      <p:cViewPr varScale="1">
        <p:scale>
          <a:sx n="65" d="100"/>
          <a:sy n="65" d="100"/>
        </p:scale>
        <p:origin x="3154" y="6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4732756-A1A1-4053-9B90-AA09D4E742EE}" type="datetimeFigureOut">
              <a:rPr lang="zh-CN" altLang="en-US" smtClean="0"/>
              <a:t>2018/10/15</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BA0D9E8-A33B-4D27-8436-1CC4874BC7B6}"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BDD862-7976-4E3B-9904-2D7EE767DAF7}" type="datetimeFigureOut">
              <a:rPr lang="zh-CN" altLang="en-US" smtClean="0"/>
              <a:t>2018/10/15</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B0157A-E3B5-4791-A942-D5664616A43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B0157A-E3B5-4791-A942-D5664616A436}"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EB0157A-E3B5-4791-A942-D5664616A436}" type="slidenum">
              <a:rPr lang="zh-CN" altLang="en-US" smtClean="0"/>
              <a:t>10</a:t>
            </a:fld>
            <a:endParaRPr lang="zh-CN" altLang="en-US"/>
          </a:p>
        </p:txBody>
      </p:sp>
    </p:spTree>
    <p:extLst>
      <p:ext uri="{BB962C8B-B14F-4D97-AF65-F5344CB8AC3E}">
        <p14:creationId xmlns:p14="http://schemas.microsoft.com/office/powerpoint/2010/main" val="14145647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B0157A-E3B5-4791-A942-D5664616A436}" type="slidenum">
              <a:rPr lang="zh-CN" altLang="en-US" smtClean="0"/>
              <a:t>12</a:t>
            </a:fld>
            <a:endParaRPr lang="zh-CN" altLang="en-US"/>
          </a:p>
        </p:txBody>
      </p:sp>
    </p:spTree>
    <p:extLst>
      <p:ext uri="{BB962C8B-B14F-4D97-AF65-F5344CB8AC3E}">
        <p14:creationId xmlns:p14="http://schemas.microsoft.com/office/powerpoint/2010/main" val="316037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mn-lt"/>
                <a:ea typeface="+mn-ea"/>
                <a:cs typeface="+mn-cs"/>
              </a:rPr>
              <a:t>定位技术的发展，让</a:t>
            </a:r>
            <a:r>
              <a:rPr lang="en-US" altLang="zh-CN" sz="1200" kern="1200" dirty="0">
                <a:solidFill>
                  <a:schemeClr val="tx1"/>
                </a:solidFill>
                <a:effectLst/>
                <a:latin typeface="+mn-lt"/>
                <a:ea typeface="+mn-ea"/>
                <a:cs typeface="+mn-cs"/>
              </a:rPr>
              <a:t>poi</a:t>
            </a:r>
            <a:r>
              <a:rPr lang="zh-CN" altLang="en-US" sz="1200" kern="1200" dirty="0">
                <a:solidFill>
                  <a:schemeClr val="tx1"/>
                </a:solidFill>
                <a:effectLst/>
                <a:latin typeface="+mn-lt"/>
                <a:ea typeface="+mn-ea"/>
                <a:cs typeface="+mn-cs"/>
              </a:rPr>
              <a:t>推荐成为可能，特别是</a:t>
            </a:r>
            <a:r>
              <a:rPr lang="en-US" altLang="zh-CN" sz="1200" kern="1200" dirty="0" err="1">
                <a:solidFill>
                  <a:schemeClr val="tx1"/>
                </a:solidFill>
                <a:effectLst/>
                <a:latin typeface="+mn-lt"/>
                <a:ea typeface="+mn-ea"/>
                <a:cs typeface="+mn-cs"/>
              </a:rPr>
              <a:t>gps</a:t>
            </a:r>
            <a:r>
              <a:rPr lang="zh-CN" altLang="en-US" sz="1200" kern="1200" dirty="0">
                <a:solidFill>
                  <a:schemeClr val="tx1"/>
                </a:solidFill>
                <a:effectLst/>
                <a:latin typeface="+mn-lt"/>
                <a:ea typeface="+mn-ea"/>
                <a:cs typeface="+mn-cs"/>
              </a:rPr>
              <a:t>，</a:t>
            </a:r>
            <a:r>
              <a:rPr lang="en-US" altLang="zh-CN" sz="1200" kern="1200" dirty="0" err="1">
                <a:solidFill>
                  <a:schemeClr val="tx1"/>
                </a:solidFill>
                <a:effectLst/>
                <a:latin typeface="+mn-lt"/>
                <a:ea typeface="+mn-ea"/>
                <a:cs typeface="+mn-cs"/>
              </a:rPr>
              <a:t>wifi</a:t>
            </a:r>
            <a:r>
              <a:rPr lang="zh-CN" altLang="en-US" sz="1200" kern="1200" dirty="0">
                <a:solidFill>
                  <a:schemeClr val="tx1"/>
                </a:solidFill>
                <a:effectLst/>
                <a:latin typeface="+mn-lt"/>
                <a:ea typeface="+mn-ea"/>
                <a:cs typeface="+mn-cs"/>
              </a:rPr>
              <a:t>，还有基站的混合定位，定位精确度已经满足</a:t>
            </a:r>
            <a:r>
              <a:rPr lang="en-US" altLang="zh-CN" sz="1200" kern="1200" dirty="0">
                <a:solidFill>
                  <a:schemeClr val="tx1"/>
                </a:solidFill>
                <a:effectLst/>
                <a:latin typeface="+mn-lt"/>
                <a:ea typeface="+mn-ea"/>
                <a:cs typeface="+mn-cs"/>
              </a:rPr>
              <a:t>poi</a:t>
            </a:r>
            <a:r>
              <a:rPr lang="zh-CN" altLang="en-US" sz="1200" kern="1200" dirty="0">
                <a:solidFill>
                  <a:schemeClr val="tx1"/>
                </a:solidFill>
                <a:effectLst/>
                <a:latin typeface="+mn-lt"/>
                <a:ea typeface="+mn-ea"/>
                <a:cs typeface="+mn-cs"/>
              </a:rPr>
              <a:t>推荐的要求。</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自从电子商务问世以来，推荐系统一直是研究的一个活跃领域。亚马逊（</a:t>
            </a:r>
            <a:r>
              <a:rPr lang="en-US" altLang="zh-CN" sz="1200" kern="1200" dirty="0">
                <a:solidFill>
                  <a:schemeClr val="tx1"/>
                </a:solidFill>
                <a:effectLst/>
                <a:latin typeface="+mn-lt"/>
                <a:ea typeface="+mn-ea"/>
                <a:cs typeface="+mn-cs"/>
              </a:rPr>
              <a:t>Amazon</a:t>
            </a:r>
            <a:r>
              <a:rPr lang="zh-CN" altLang="zh-CN" sz="1200" kern="1200" dirty="0">
                <a:solidFill>
                  <a:schemeClr val="tx1"/>
                </a:solidFill>
                <a:effectLst/>
                <a:latin typeface="+mn-lt"/>
                <a:ea typeface="+mn-ea"/>
                <a:cs typeface="+mn-cs"/>
              </a:rPr>
              <a:t>）等公司已经表明，通过将购买和浏览行为的宏观模式进行统计关联，可以大大提高零售体验</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网易的音乐推荐</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淘宝京东的商品推荐，</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我买了电动牙刷，两个月后，推荐牙刷头。</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提供更好服务的同时，创造更多的商业价值。</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用户选择困难，吃完饭去哪里的问题。</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1EB0157A-E3B5-4791-A942-D5664616A436}"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Poi</a:t>
            </a:r>
            <a:r>
              <a:rPr lang="zh-CN" altLang="en-US" dirty="0"/>
              <a:t>和地理位置挂钩，所以在</a:t>
            </a:r>
            <a:r>
              <a:rPr lang="en-US" altLang="zh-CN" dirty="0"/>
              <a:t>poi</a:t>
            </a:r>
            <a:r>
              <a:rPr lang="zh-CN" altLang="en-US" dirty="0"/>
              <a:t>推荐中，</a:t>
            </a:r>
            <a:r>
              <a:rPr lang="en-US" altLang="zh-CN" dirty="0"/>
              <a:t>Poi</a:t>
            </a:r>
            <a:r>
              <a:rPr lang="zh-CN" altLang="en-US" dirty="0"/>
              <a:t>推荐结合地理特征，需要考虑地理位置所具备的一般特性。</a:t>
            </a:r>
            <a:endParaRPr lang="en-US" altLang="zh-CN" dirty="0"/>
          </a:p>
          <a:p>
            <a:r>
              <a:rPr lang="en-US" altLang="zh-CN" dirty="0" err="1"/>
              <a:t>Ktv</a:t>
            </a:r>
            <a:r>
              <a:rPr lang="zh-CN" altLang="en-US" dirty="0"/>
              <a:t>，休闲娱乐，</a:t>
            </a:r>
            <a:endParaRPr lang="en-US" altLang="zh-CN" dirty="0"/>
          </a:p>
          <a:p>
            <a:r>
              <a:rPr lang="zh-CN" altLang="en-US" dirty="0"/>
              <a:t>餐馆，饮食，</a:t>
            </a:r>
            <a:endParaRPr lang="en-US" altLang="zh-CN" dirty="0"/>
          </a:p>
          <a:p>
            <a:endParaRPr lang="en-US" altLang="zh-CN" dirty="0"/>
          </a:p>
          <a:p>
            <a:r>
              <a:rPr lang="zh-CN" altLang="en-US" dirty="0"/>
              <a:t>餐馆的时间模式，在于用餐时间，中午，晚上。</a:t>
            </a:r>
            <a:endParaRPr lang="en-US" altLang="zh-CN" dirty="0"/>
          </a:p>
          <a:p>
            <a:endParaRPr lang="en-US" altLang="zh-CN" dirty="0"/>
          </a:p>
          <a:p>
            <a:r>
              <a:rPr lang="en-US" altLang="zh-CN" dirty="0"/>
              <a:t>Poi</a:t>
            </a:r>
            <a:r>
              <a:rPr lang="zh-CN" altLang="en-US" dirty="0"/>
              <a:t>的内容提供，酒店映射为住宿等</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1EB0157A-E3B5-4791-A942-D5664616A436}" type="slidenum">
              <a:rPr lang="zh-CN" altLang="en-US" smtClean="0"/>
              <a:t>4</a:t>
            </a:fld>
            <a:endParaRPr lang="zh-CN" altLang="en-US"/>
          </a:p>
        </p:txBody>
      </p:sp>
    </p:spTree>
    <p:extLst>
      <p:ext uri="{BB962C8B-B14F-4D97-AF65-F5344CB8AC3E}">
        <p14:creationId xmlns:p14="http://schemas.microsoft.com/office/powerpoint/2010/main" val="1626791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O2O</a:t>
            </a:r>
            <a:r>
              <a:rPr lang="zh-CN" altLang="zh-CN" sz="1200" kern="1200" dirty="0">
                <a:solidFill>
                  <a:schemeClr val="tx1"/>
                </a:solidFill>
                <a:effectLst/>
                <a:latin typeface="+mn-lt"/>
                <a:ea typeface="+mn-ea"/>
                <a:cs typeface="+mn-cs"/>
              </a:rPr>
              <a:t>商业模式的出现，让服务提供商，可以很好的获取用户行为数据，</a:t>
            </a:r>
            <a:r>
              <a:rPr lang="en-US" altLang="zh-CN" sz="1200" kern="1200" dirty="0">
                <a:solidFill>
                  <a:schemeClr val="tx1"/>
                </a:solidFill>
                <a:effectLst/>
                <a:latin typeface="+mn-lt"/>
                <a:ea typeface="+mn-ea"/>
                <a:cs typeface="+mn-cs"/>
              </a:rPr>
              <a:t>online to offline</a:t>
            </a:r>
            <a:r>
              <a:rPr lang="zh-CN" altLang="zh-CN" sz="1200" kern="1200" dirty="0">
                <a:solidFill>
                  <a:schemeClr val="tx1"/>
                </a:solidFill>
                <a:effectLst/>
                <a:latin typeface="+mn-lt"/>
                <a:ea typeface="+mn-ea"/>
                <a:cs typeface="+mn-cs"/>
              </a:rPr>
              <a:t>。在为用户提供更好的服务的同时，也提供了更多让研究员用以分析的元数据。</a:t>
            </a:r>
            <a:r>
              <a:rPr lang="en-US" altLang="zh-CN" sz="1200" kern="1200" dirty="0">
                <a:solidFill>
                  <a:schemeClr val="tx1"/>
                </a:solidFill>
                <a:effectLst/>
                <a:latin typeface="+mn-lt"/>
                <a:ea typeface="+mn-ea"/>
                <a:cs typeface="+mn-cs"/>
              </a:rPr>
              <a:t>2013</a:t>
            </a:r>
            <a:r>
              <a:rPr lang="zh-CN" altLang="zh-CN" sz="1200" kern="1200" dirty="0">
                <a:solidFill>
                  <a:schemeClr val="tx1"/>
                </a:solidFill>
                <a:effectLst/>
                <a:latin typeface="+mn-lt"/>
                <a:ea typeface="+mn-ea"/>
                <a:cs typeface="+mn-cs"/>
              </a:rPr>
              <a:t>年，中国的线上销售额仅占零售总额的百分之三，而美国也仅占百分之八</a:t>
            </a:r>
            <a:r>
              <a:rPr lang="zh-CN" altLang="zh-CN" sz="1200" kern="1200" baseline="30000" dirty="0">
                <a:solidFill>
                  <a:schemeClr val="tx1"/>
                </a:solidFill>
                <a:effectLst/>
                <a:latin typeface="+mn-lt"/>
                <a:ea typeface="+mn-ea"/>
                <a:cs typeface="+mn-cs"/>
              </a:rPr>
              <a:t>【</a:t>
            </a:r>
            <a:r>
              <a:rPr lang="en-US" altLang="zh-CN" sz="1200" kern="1200" baseline="30000" dirty="0">
                <a:solidFill>
                  <a:schemeClr val="tx1"/>
                </a:solidFill>
                <a:effectLst/>
                <a:latin typeface="+mn-lt"/>
                <a:ea typeface="+mn-ea"/>
                <a:cs typeface="+mn-cs"/>
              </a:rPr>
              <a:t>15</a:t>
            </a:r>
            <a:r>
              <a:rPr lang="zh-CN" altLang="zh-CN" sz="1200" kern="1200" baseline="300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。而</a:t>
            </a:r>
            <a:r>
              <a:rPr lang="en-US" altLang="zh-CN" sz="1200" kern="1200" dirty="0">
                <a:solidFill>
                  <a:schemeClr val="tx1"/>
                </a:solidFill>
                <a:effectLst/>
                <a:latin typeface="+mn-lt"/>
                <a:ea typeface="+mn-ea"/>
                <a:cs typeface="+mn-cs"/>
              </a:rPr>
              <a:t>O2O</a:t>
            </a:r>
            <a:r>
              <a:rPr lang="zh-CN" altLang="zh-CN" sz="1200" kern="1200" dirty="0">
                <a:solidFill>
                  <a:schemeClr val="tx1"/>
                </a:solidFill>
                <a:effectLst/>
                <a:latin typeface="+mn-lt"/>
                <a:ea typeface="+mn-ea"/>
                <a:cs typeface="+mn-cs"/>
              </a:rPr>
              <a:t>的商业模式，可以将百分之九十的线下消费，通过互联网的服务，引流到线上的消费行为中。</a:t>
            </a:r>
            <a:r>
              <a:rPr lang="en-US" altLang="zh-CN" sz="1200" kern="1200" dirty="0">
                <a:solidFill>
                  <a:schemeClr val="tx1"/>
                </a:solidFill>
                <a:effectLst/>
                <a:latin typeface="+mn-lt"/>
                <a:ea typeface="+mn-ea"/>
                <a:cs typeface="+mn-cs"/>
              </a:rPr>
              <a:t>O2O</a:t>
            </a:r>
            <a:r>
              <a:rPr lang="zh-CN" altLang="zh-CN" sz="1200" kern="1200" dirty="0">
                <a:solidFill>
                  <a:schemeClr val="tx1"/>
                </a:solidFill>
                <a:effectLst/>
                <a:latin typeface="+mn-lt"/>
                <a:ea typeface="+mn-ea"/>
                <a:cs typeface="+mn-cs"/>
              </a:rPr>
              <a:t>中的团购模式</a:t>
            </a:r>
            <a:r>
              <a:rPr lang="zh-CN" altLang="zh-CN" sz="1200" kern="1200" baseline="30000" dirty="0">
                <a:solidFill>
                  <a:schemeClr val="tx1"/>
                </a:solidFill>
                <a:effectLst/>
                <a:latin typeface="+mn-lt"/>
                <a:ea typeface="+mn-ea"/>
                <a:cs typeface="+mn-cs"/>
              </a:rPr>
              <a:t>【</a:t>
            </a:r>
            <a:r>
              <a:rPr lang="en-US" altLang="zh-CN" sz="1200" kern="1200" baseline="30000" dirty="0">
                <a:solidFill>
                  <a:schemeClr val="tx1"/>
                </a:solidFill>
                <a:effectLst/>
                <a:latin typeface="+mn-lt"/>
                <a:ea typeface="+mn-ea"/>
                <a:cs typeface="+mn-cs"/>
              </a:rPr>
              <a:t>16</a:t>
            </a:r>
            <a:r>
              <a:rPr lang="zh-CN" altLang="zh-CN" sz="1200" kern="1200" baseline="300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，消费者通过登录线上的团购的网站，获取商家的折扣信息和其它增值服务，消费者可以选择线上支付，然后在线下享受实体店的商品或者服务。这个时候，作为</a:t>
            </a:r>
            <a:r>
              <a:rPr lang="en-US" altLang="zh-CN" sz="1200" kern="1200" dirty="0">
                <a:solidFill>
                  <a:schemeClr val="tx1"/>
                </a:solidFill>
                <a:effectLst/>
                <a:latin typeface="+mn-lt"/>
                <a:ea typeface="+mn-ea"/>
                <a:cs typeface="+mn-cs"/>
              </a:rPr>
              <a:t>O2O</a:t>
            </a:r>
            <a:r>
              <a:rPr lang="zh-CN" altLang="zh-CN" sz="1200" kern="1200" dirty="0">
                <a:solidFill>
                  <a:schemeClr val="tx1"/>
                </a:solidFill>
                <a:effectLst/>
                <a:latin typeface="+mn-lt"/>
                <a:ea typeface="+mn-ea"/>
                <a:cs typeface="+mn-cs"/>
              </a:rPr>
              <a:t>的平台，借助于互联网，可以获取到用户的消费行为，包括用户的基本信息，消费类型，消费时间。为用户刻画出用户肖像，然后借助推荐系统的思想，为用户推荐，他想去的下一个</a:t>
            </a:r>
            <a:r>
              <a:rPr lang="en-US" altLang="zh-CN" sz="1200" kern="1200" dirty="0">
                <a:solidFill>
                  <a:schemeClr val="tx1"/>
                </a:solidFill>
                <a:effectLst/>
                <a:latin typeface="+mn-lt"/>
                <a:ea typeface="+mn-ea"/>
                <a:cs typeface="+mn-cs"/>
              </a:rPr>
              <a:t>poi</a:t>
            </a:r>
            <a:r>
              <a:rPr lang="zh-CN" altLang="zh-CN" sz="1200" kern="1200" dirty="0">
                <a:solidFill>
                  <a:schemeClr val="tx1"/>
                </a:solidFill>
                <a:effectLst/>
                <a:latin typeface="+mn-lt"/>
                <a:ea typeface="+mn-ea"/>
                <a:cs typeface="+mn-cs"/>
              </a:rPr>
              <a:t>，提高用户体验，增加用户的消费行为。</a:t>
            </a:r>
            <a:endParaRPr lang="zh-CN" altLang="en-US" dirty="0"/>
          </a:p>
        </p:txBody>
      </p:sp>
      <p:sp>
        <p:nvSpPr>
          <p:cNvPr id="4" name="灯片编号占位符 3"/>
          <p:cNvSpPr>
            <a:spLocks noGrp="1"/>
          </p:cNvSpPr>
          <p:nvPr>
            <p:ph type="sldNum" sz="quarter" idx="5"/>
          </p:nvPr>
        </p:nvSpPr>
        <p:spPr/>
        <p:txBody>
          <a:bodyPr/>
          <a:lstStyle/>
          <a:p>
            <a:fld id="{1EB0157A-E3B5-4791-A942-D5664616A436}" type="slidenum">
              <a:rPr lang="zh-CN" altLang="en-US" smtClean="0"/>
              <a:t>5</a:t>
            </a:fld>
            <a:endParaRPr lang="zh-CN" altLang="en-US"/>
          </a:p>
        </p:txBody>
      </p:sp>
    </p:spTree>
    <p:extLst>
      <p:ext uri="{BB962C8B-B14F-4D97-AF65-F5344CB8AC3E}">
        <p14:creationId xmlns:p14="http://schemas.microsoft.com/office/powerpoint/2010/main" val="2586799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现在对于</a:t>
            </a:r>
            <a:r>
              <a:rPr lang="en-US" altLang="zh-CN" dirty="0"/>
              <a:t>poi</a:t>
            </a:r>
            <a:r>
              <a:rPr lang="zh-CN" altLang="en-US" dirty="0"/>
              <a:t>最新的研究，有一个方向是对于连续</a:t>
            </a:r>
            <a:r>
              <a:rPr lang="en-US" altLang="zh-CN" dirty="0"/>
              <a:t>poi</a:t>
            </a:r>
            <a:r>
              <a:rPr lang="zh-CN" altLang="en-US" dirty="0"/>
              <a:t>的推荐，也就是说，一个用户对于</a:t>
            </a:r>
            <a:r>
              <a:rPr lang="en-US" altLang="zh-CN" dirty="0"/>
              <a:t>poi</a:t>
            </a:r>
            <a:r>
              <a:rPr lang="zh-CN" altLang="en-US" dirty="0"/>
              <a:t>的到达，会被他之前到达过的位置所影响</a:t>
            </a:r>
            <a:endParaRPr lang="en-US" altLang="zh-CN" dirty="0"/>
          </a:p>
          <a:p>
            <a:r>
              <a:rPr lang="zh-CN" altLang="en-US" dirty="0"/>
              <a:t>第一个吃完饭 推荐休闲娱乐场所而不是健身房</a:t>
            </a:r>
          </a:p>
          <a:p>
            <a:r>
              <a:rPr lang="zh-CN" altLang="en-US" dirty="0"/>
              <a:t>甚至，我们可以通过预测用户的下一个</a:t>
            </a:r>
            <a:r>
              <a:rPr lang="en-US" altLang="zh-CN" dirty="0"/>
              <a:t>POI</a:t>
            </a:r>
            <a:r>
              <a:rPr lang="zh-CN" altLang="en-US" dirty="0"/>
              <a:t>。预测即将发生的事情（交通拥堵，踩踏事故）</a:t>
            </a:r>
          </a:p>
          <a:p>
            <a:endParaRPr lang="zh-CN" altLang="en-US" dirty="0"/>
          </a:p>
          <a:p>
            <a:r>
              <a:rPr lang="zh-CN" altLang="en-US" dirty="0"/>
              <a:t>例子：人们通常在去完餐馆后，会去酒吧什么，洗脚，按摩什么的</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人们在是否去一个兴趣点的抉择上，很可能会被上一个兴趣点所影响，就好像，人们通常会在去完餐馆之后再去酒吧。而不是说，在去完餐馆之后，再去一次餐馆。所以，这边我的论文行文思路会将三个因素考虑到用户的决策行为中，他们分别是用户偏好，</a:t>
            </a:r>
            <a:r>
              <a:rPr lang="en-US" altLang="zh-CN" sz="1200" kern="1200" dirty="0">
                <a:solidFill>
                  <a:schemeClr val="tx1"/>
                </a:solidFill>
                <a:effectLst/>
                <a:latin typeface="+mn-lt"/>
                <a:ea typeface="+mn-ea"/>
                <a:cs typeface="+mn-cs"/>
              </a:rPr>
              <a:t>POI</a:t>
            </a:r>
            <a:r>
              <a:rPr lang="zh-CN" altLang="zh-CN" sz="1200" kern="1200" dirty="0">
                <a:solidFill>
                  <a:schemeClr val="tx1"/>
                </a:solidFill>
                <a:effectLst/>
                <a:latin typeface="+mn-lt"/>
                <a:ea typeface="+mn-ea"/>
                <a:cs typeface="+mn-cs"/>
              </a:rPr>
              <a:t>位置，还有就是</a:t>
            </a:r>
            <a:r>
              <a:rPr lang="en-US" altLang="zh-CN" sz="1200" kern="1200" dirty="0">
                <a:solidFill>
                  <a:schemeClr val="tx1"/>
                </a:solidFill>
                <a:effectLst/>
                <a:latin typeface="+mn-lt"/>
                <a:ea typeface="+mn-ea"/>
                <a:cs typeface="+mn-cs"/>
              </a:rPr>
              <a:t>POI</a:t>
            </a:r>
            <a:r>
              <a:rPr lang="zh-CN" altLang="zh-CN" sz="1200" kern="1200" dirty="0">
                <a:solidFill>
                  <a:schemeClr val="tx1"/>
                </a:solidFill>
                <a:effectLst/>
                <a:latin typeface="+mn-lt"/>
                <a:ea typeface="+mn-ea"/>
                <a:cs typeface="+mn-cs"/>
              </a:rPr>
              <a:t>的连续过度影响（</a:t>
            </a:r>
            <a:r>
              <a:rPr lang="en-US" altLang="zh-CN" sz="1200" i="1" kern="1200" dirty="0">
                <a:solidFill>
                  <a:schemeClr val="tx1"/>
                </a:solidFill>
                <a:effectLst/>
                <a:latin typeface="+mn-lt"/>
                <a:ea typeface="+mn-ea"/>
                <a:cs typeface="+mn-cs"/>
              </a:rPr>
              <a:t>successive transition influence</a:t>
            </a:r>
            <a:r>
              <a:rPr lang="zh-CN" altLang="zh-CN" sz="1200" kern="1200" dirty="0">
                <a:solidFill>
                  <a:schemeClr val="tx1"/>
                </a:solidFill>
                <a:effectLst/>
                <a:latin typeface="+mn-lt"/>
                <a:ea typeface="+mn-ea"/>
                <a:cs typeface="+mn-cs"/>
              </a:rPr>
              <a:t>），这里餐馆到酒吧的连续过度影响一定是大于餐馆到餐馆之间的连续过度影响的。</a:t>
            </a:r>
            <a:endParaRPr lang="zh-CN" altLang="en-US"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对于</a:t>
            </a:r>
            <a:r>
              <a:rPr lang="en-US" altLang="zh-CN" sz="1200" b="0" i="0" kern="1200" dirty="0">
                <a:solidFill>
                  <a:schemeClr val="tx1"/>
                </a:solidFill>
                <a:effectLst/>
                <a:latin typeface="+mn-lt"/>
                <a:ea typeface="+mn-ea"/>
                <a:cs typeface="+mn-cs"/>
              </a:rPr>
              <a:t>poi</a:t>
            </a:r>
            <a:r>
              <a:rPr lang="zh-CN" altLang="en-US" sz="1200" b="0" i="0" kern="1200" dirty="0">
                <a:solidFill>
                  <a:schemeClr val="tx1"/>
                </a:solidFill>
                <a:effectLst/>
                <a:latin typeface="+mn-lt"/>
                <a:ea typeface="+mn-ea"/>
                <a:cs typeface="+mn-cs"/>
              </a:rPr>
              <a:t>之间的转移，可以看作一个马尔可夫链，就是这样一个过程，它将来的状态分布只取决于现在，跟过去无关</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1EB0157A-E3B5-4791-A942-D5664616A436}" type="slidenum">
              <a:rPr lang="zh-CN" altLang="en-US" smtClean="0"/>
              <a:t>6</a:t>
            </a:fld>
            <a:endParaRPr lang="zh-CN" altLang="en-US"/>
          </a:p>
        </p:txBody>
      </p:sp>
    </p:spTree>
    <p:extLst>
      <p:ext uri="{BB962C8B-B14F-4D97-AF65-F5344CB8AC3E}">
        <p14:creationId xmlns:p14="http://schemas.microsoft.com/office/powerpoint/2010/main" val="7807775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pagerank</a:t>
            </a:r>
            <a:r>
              <a:rPr lang="zh-CN" altLang="en-US" dirty="0"/>
              <a:t>最开始是</a:t>
            </a:r>
            <a:r>
              <a:rPr lang="en-US" altLang="zh-CN" dirty="0"/>
              <a:t>Google</a:t>
            </a:r>
            <a:r>
              <a:rPr lang="zh-CN" altLang="en-US" dirty="0"/>
              <a:t>提出来用来衡量网页重要度排行的算法。</a:t>
            </a:r>
            <a:endParaRPr lang="en-US" altLang="zh-CN" dirty="0"/>
          </a:p>
          <a:p>
            <a:r>
              <a:rPr lang="zh-CN" altLang="en-US" sz="1200" b="0" i="0" kern="1200" dirty="0">
                <a:solidFill>
                  <a:schemeClr val="tx1"/>
                </a:solidFill>
                <a:effectLst/>
                <a:latin typeface="+mn-lt"/>
                <a:ea typeface="+mn-ea"/>
                <a:cs typeface="+mn-cs"/>
              </a:rPr>
              <a:t>个性化的</a:t>
            </a:r>
            <a:r>
              <a:rPr lang="en-US" altLang="zh-CN" sz="1200" b="0" i="0" kern="1200" dirty="0" err="1">
                <a:solidFill>
                  <a:schemeClr val="tx1"/>
                </a:solidFill>
                <a:effectLst/>
                <a:latin typeface="+mn-lt"/>
                <a:ea typeface="+mn-ea"/>
                <a:cs typeface="+mn-cs"/>
              </a:rPr>
              <a:t>pagerank</a:t>
            </a:r>
            <a:r>
              <a:rPr lang="zh-CN" altLang="en-US" sz="1200" b="0" i="0" kern="1200" dirty="0">
                <a:solidFill>
                  <a:schemeClr val="tx1"/>
                </a:solidFill>
                <a:effectLst/>
                <a:latin typeface="+mn-lt"/>
                <a:ea typeface="+mn-ea"/>
                <a:cs typeface="+mn-cs"/>
              </a:rPr>
              <a:t>的目标是要计算所有节点相对于用户</a:t>
            </a:r>
            <a:r>
              <a:rPr lang="en-US" altLang="zh-CN" sz="1200" b="0" i="0" kern="1200" dirty="0">
                <a:solidFill>
                  <a:schemeClr val="tx1"/>
                </a:solidFill>
                <a:effectLst/>
                <a:latin typeface="+mn-lt"/>
                <a:ea typeface="+mn-ea"/>
                <a:cs typeface="+mn-cs"/>
              </a:rPr>
              <a:t>u</a:t>
            </a:r>
            <a:r>
              <a:rPr lang="zh-CN" altLang="en-US" sz="1200" b="0" i="0" kern="1200" dirty="0">
                <a:solidFill>
                  <a:schemeClr val="tx1"/>
                </a:solidFill>
                <a:effectLst/>
                <a:latin typeface="+mn-lt"/>
                <a:ea typeface="+mn-ea"/>
                <a:cs typeface="+mn-cs"/>
              </a:rPr>
              <a:t>的相关度。</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边权个性化，性能提高十倍。</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兴趣点之间的转变图用有向图来表示</a:t>
            </a:r>
            <a:r>
              <a:rPr lang="en-US" altLang="zh-CN" dirty="0"/>
              <a:t>G=(L,E)    L</a:t>
            </a:r>
            <a:r>
              <a:rPr lang="zh-CN" altLang="en-US" dirty="0"/>
              <a:t>是</a:t>
            </a:r>
            <a:r>
              <a:rPr lang="en-US" altLang="zh-CN" dirty="0"/>
              <a:t>POI</a:t>
            </a:r>
            <a:r>
              <a:rPr lang="zh-CN" altLang="en-US" dirty="0"/>
              <a:t>的集合 ， </a:t>
            </a:r>
            <a:r>
              <a:rPr lang="en-US" altLang="zh-CN" dirty="0"/>
              <a:t>E</a:t>
            </a:r>
            <a:r>
              <a:rPr lang="zh-CN" altLang="en-US" dirty="0"/>
              <a:t>是</a:t>
            </a:r>
            <a:r>
              <a:rPr lang="en-US" altLang="zh-CN" dirty="0"/>
              <a:t>POI</a:t>
            </a:r>
            <a:r>
              <a:rPr lang="zh-CN" altLang="en-US" dirty="0"/>
              <a:t>之间的连续转变</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dirty="0"/>
          </a:p>
          <a:p>
            <a:endParaRPr lang="zh-CN" altLang="en-US" dirty="0"/>
          </a:p>
        </p:txBody>
      </p:sp>
      <p:sp>
        <p:nvSpPr>
          <p:cNvPr id="4" name="灯片编号占位符 3"/>
          <p:cNvSpPr>
            <a:spLocks noGrp="1"/>
          </p:cNvSpPr>
          <p:nvPr>
            <p:ph type="sldNum" sz="quarter" idx="5"/>
          </p:nvPr>
        </p:nvSpPr>
        <p:spPr/>
        <p:txBody>
          <a:bodyPr/>
          <a:lstStyle/>
          <a:p>
            <a:fld id="{1EB0157A-E3B5-4791-A942-D5664616A436}" type="slidenum">
              <a:rPr lang="zh-CN" altLang="en-US" smtClean="0"/>
              <a:t>7</a:t>
            </a:fld>
            <a:endParaRPr lang="zh-CN" altLang="en-US"/>
          </a:p>
        </p:txBody>
      </p:sp>
    </p:spTree>
    <p:extLst>
      <p:ext uri="{BB962C8B-B14F-4D97-AF65-F5344CB8AC3E}">
        <p14:creationId xmlns:p14="http://schemas.microsoft.com/office/powerpoint/2010/main" val="1442263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EB0157A-E3B5-4791-A942-D5664616A436}" type="slidenum">
              <a:rPr lang="zh-CN" altLang="en-US" smtClean="0"/>
              <a:t>8</a:t>
            </a:fld>
            <a:endParaRPr lang="zh-CN" altLang="en-US"/>
          </a:p>
        </p:txBody>
      </p:sp>
    </p:spTree>
    <p:extLst>
      <p:ext uri="{BB962C8B-B14F-4D97-AF65-F5344CB8AC3E}">
        <p14:creationId xmlns:p14="http://schemas.microsoft.com/office/powerpoint/2010/main" val="3723132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同一范围内的</a:t>
            </a:r>
            <a:r>
              <a:rPr lang="en-US" altLang="zh-CN" dirty="0"/>
              <a:t>poi</a:t>
            </a:r>
            <a:r>
              <a:rPr lang="zh-CN" altLang="en-US" dirty="0"/>
              <a:t>，往往具有相似的特征，特别是商圈中的</a:t>
            </a:r>
            <a:r>
              <a:rPr lang="en-US" altLang="zh-CN" dirty="0"/>
              <a:t>poi</a:t>
            </a:r>
            <a:r>
              <a:rPr lang="zh-CN" altLang="en-US" dirty="0"/>
              <a:t>组别。</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zh-CN" altLang="en-US" dirty="0"/>
              <a:t>推荐系统通常会推荐距离用户当前位置较近的兴趣点，实际上，兴趣点所在的区域也对用户的行为，有较大的影响。</a:t>
            </a:r>
          </a:p>
          <a:p>
            <a:r>
              <a:rPr lang="zh-CN" altLang="en-US" dirty="0"/>
              <a:t>如果一个兴趣点所在的区域，有很多有名气的兴趣点，那么这个兴趣点对于用户来说，也是具有吸引力的。</a:t>
            </a:r>
          </a:p>
          <a:p>
            <a:r>
              <a:rPr lang="zh-CN" altLang="en-US" dirty="0"/>
              <a:t>将空间划分为多个网格单元 </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1EB0157A-E3B5-4791-A942-D5664616A436}" type="slidenum">
              <a:rPr lang="zh-CN" altLang="en-US" smtClean="0"/>
              <a:t>9</a:t>
            </a:fld>
            <a:endParaRPr lang="zh-CN" altLang="en-US"/>
          </a:p>
        </p:txBody>
      </p:sp>
    </p:spTree>
    <p:extLst>
      <p:ext uri="{BB962C8B-B14F-4D97-AF65-F5344CB8AC3E}">
        <p14:creationId xmlns:p14="http://schemas.microsoft.com/office/powerpoint/2010/main" val="4041044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01</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338828"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问题的提出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02</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734770" cy="369332"/>
          </a:xfrm>
          <a:prstGeom prst="rect">
            <a:avLst/>
          </a:prstGeom>
          <a:noFill/>
        </p:spPr>
        <p:txBody>
          <a:bodyPr wrap="none" rtlCol="0">
            <a:spAutoFit/>
          </a:bodyPr>
          <a:lstStyle/>
          <a:p>
            <a:r>
              <a:rPr lang="en-US" altLang="zh-CN" dirty="0">
                <a:solidFill>
                  <a:schemeClr val="bg1"/>
                </a:solidFill>
                <a:latin typeface="方正黑体简体" panose="03000509000000000000" pitchFamily="65" charset="-122"/>
                <a:ea typeface="方正黑体简体" panose="03000509000000000000" pitchFamily="65" charset="-122"/>
              </a:rPr>
              <a:t>POI</a:t>
            </a:r>
            <a:r>
              <a:rPr lang="zh-CN" altLang="en-US" dirty="0">
                <a:solidFill>
                  <a:schemeClr val="bg1"/>
                </a:solidFill>
                <a:latin typeface="方正黑体简体" panose="03000509000000000000" pitchFamily="65" charset="-122"/>
                <a:ea typeface="方正黑体简体" panose="03000509000000000000" pitchFamily="65" charset="-122"/>
              </a:rPr>
              <a:t>推荐的特点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03</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107996"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技术路线</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05</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3185487"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结合系统，对核心算法的改进</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5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05</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646331"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你好</a:t>
            </a:r>
          </a:p>
        </p:txBody>
      </p:sp>
    </p:spTree>
    <p:extLst>
      <p:ext uri="{BB962C8B-B14F-4D97-AF65-F5344CB8AC3E}">
        <p14:creationId xmlns:p14="http://schemas.microsoft.com/office/powerpoint/2010/main" val="33492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6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04</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800493"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创新点和工作量</a:t>
            </a:r>
          </a:p>
        </p:txBody>
      </p:sp>
    </p:spTree>
    <p:extLst>
      <p:ext uri="{BB962C8B-B14F-4D97-AF65-F5344CB8AC3E}">
        <p14:creationId xmlns:p14="http://schemas.microsoft.com/office/powerpoint/2010/main" val="4198487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7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107996"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我的思路</a:t>
            </a:r>
          </a:p>
        </p:txBody>
      </p:sp>
    </p:spTree>
    <p:extLst>
      <p:ext uri="{BB962C8B-B14F-4D97-AF65-F5344CB8AC3E}">
        <p14:creationId xmlns:p14="http://schemas.microsoft.com/office/powerpoint/2010/main" val="786223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8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02</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848583"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系统的应用场景</a:t>
            </a:r>
          </a:p>
        </p:txBody>
      </p:sp>
    </p:spTree>
    <p:extLst>
      <p:ext uri="{BB962C8B-B14F-4D97-AF65-F5344CB8AC3E}">
        <p14:creationId xmlns:p14="http://schemas.microsoft.com/office/powerpoint/2010/main" val="422334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3" name="图片 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bwMode="auto">
          <a:xfrm flipH="1">
            <a:off x="-3036" y="0"/>
            <a:ext cx="9144000" cy="51435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notesSlide" Target="../notesSlides/notesSlide4.xml"/><Relationship Id="rId5" Type="http://schemas.openxmlformats.org/officeDocument/2006/relationships/tags" Target="../tags/tag5.xml"/><Relationship Id="rId10" Type="http://schemas.openxmlformats.org/officeDocument/2006/relationships/slideLayout" Target="../slideLayouts/slideLayout2.xml"/><Relationship Id="rId4" Type="http://schemas.openxmlformats.org/officeDocument/2006/relationships/tags" Target="../tags/tag4.xml"/><Relationship Id="rId9" Type="http://schemas.openxmlformats.org/officeDocument/2006/relationships/tags" Target="../tags/tag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0.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908" y="0"/>
            <a:ext cx="9156908" cy="5134715"/>
          </a:xfrm>
          <a:prstGeom prst="rect">
            <a:avLst/>
          </a:prstGeom>
        </p:spPr>
      </p:pic>
      <p:grpSp>
        <p:nvGrpSpPr>
          <p:cNvPr id="12" name="组合 11"/>
          <p:cNvGrpSpPr/>
          <p:nvPr/>
        </p:nvGrpSpPr>
        <p:grpSpPr>
          <a:xfrm>
            <a:off x="683568" y="1615897"/>
            <a:ext cx="8244408" cy="2679402"/>
            <a:chOff x="683568" y="1615897"/>
            <a:chExt cx="8244408" cy="2679402"/>
          </a:xfrm>
        </p:grpSpPr>
        <p:sp>
          <p:nvSpPr>
            <p:cNvPr id="8" name="TextBox 7"/>
            <p:cNvSpPr txBox="1"/>
            <p:nvPr/>
          </p:nvSpPr>
          <p:spPr>
            <a:xfrm>
              <a:off x="683568" y="1615897"/>
              <a:ext cx="8244408" cy="1569660"/>
            </a:xfrm>
            <a:prstGeom prst="rect">
              <a:avLst/>
            </a:prstGeom>
            <a:noFill/>
          </p:spPr>
          <p:txBody>
            <a:bodyPr wrap="square" rtlCol="0">
              <a:spAutoFit/>
            </a:bodyPr>
            <a:lstStyle/>
            <a:p>
              <a:pPr lvl="1" algn="l"/>
              <a:r>
                <a:rPr lang="zh-CN" altLang="en-US" sz="4800" dirty="0">
                  <a:solidFill>
                    <a:schemeClr val="bg1"/>
                  </a:solidFill>
                  <a:effectLst/>
                  <a:latin typeface="方正粗倩简体" panose="03000509000000000000" pitchFamily="65" charset="-122"/>
                  <a:ea typeface="方正粗倩简体" panose="03000509000000000000" pitchFamily="65" charset="-122"/>
                </a:rPr>
                <a:t>基于边权个性化</a:t>
              </a:r>
              <a:r>
                <a:rPr lang="en-US" altLang="zh-CN" sz="4800" dirty="0">
                  <a:solidFill>
                    <a:schemeClr val="bg1"/>
                  </a:solidFill>
                  <a:effectLst/>
                  <a:latin typeface="方正粗倩简体" panose="03000509000000000000" pitchFamily="65" charset="-122"/>
                  <a:ea typeface="方正粗倩简体" panose="03000509000000000000" pitchFamily="65" charset="-122"/>
                </a:rPr>
                <a:t>PageRank</a:t>
              </a:r>
              <a:r>
                <a:rPr lang="zh-CN" altLang="en-US" sz="4800" dirty="0">
                  <a:solidFill>
                    <a:schemeClr val="bg1"/>
                  </a:solidFill>
                  <a:effectLst/>
                  <a:latin typeface="方正粗倩简体" panose="03000509000000000000" pitchFamily="65" charset="-122"/>
                  <a:ea typeface="方正粗倩简体" panose="03000509000000000000" pitchFamily="65" charset="-122"/>
                </a:rPr>
                <a:t>模型的连续</a:t>
              </a:r>
              <a:r>
                <a:rPr lang="en-US" altLang="zh-CN" sz="4800" dirty="0">
                  <a:solidFill>
                    <a:schemeClr val="bg1"/>
                  </a:solidFill>
                  <a:effectLst/>
                  <a:latin typeface="方正粗倩简体" panose="03000509000000000000" pitchFamily="65" charset="-122"/>
                  <a:ea typeface="方正粗倩简体" panose="03000509000000000000" pitchFamily="65" charset="-122"/>
                </a:rPr>
                <a:t>POI</a:t>
              </a:r>
              <a:r>
                <a:rPr lang="zh-CN" altLang="en-US" sz="4800" dirty="0">
                  <a:solidFill>
                    <a:schemeClr val="bg1"/>
                  </a:solidFill>
                  <a:effectLst/>
                  <a:latin typeface="方正粗倩简体" panose="03000509000000000000" pitchFamily="65" charset="-122"/>
                  <a:ea typeface="方正粗倩简体" panose="03000509000000000000" pitchFamily="65" charset="-122"/>
                </a:rPr>
                <a:t>推荐</a:t>
              </a:r>
            </a:p>
          </p:txBody>
        </p:sp>
        <p:sp>
          <p:nvSpPr>
            <p:cNvPr id="9" name="TextBox 8"/>
            <p:cNvSpPr txBox="1"/>
            <p:nvPr/>
          </p:nvSpPr>
          <p:spPr>
            <a:xfrm>
              <a:off x="2771800" y="3648968"/>
              <a:ext cx="1776448" cy="646331"/>
            </a:xfrm>
            <a:prstGeom prst="rect">
              <a:avLst/>
            </a:prstGeom>
            <a:noFill/>
          </p:spPr>
          <p:txBody>
            <a:bodyPr wrap="none" rtlCol="0">
              <a:spAutoFit/>
            </a:bodyPr>
            <a:lstStyle/>
            <a:p>
              <a:pPr algn="l"/>
              <a:r>
                <a:rPr lang="zh-CN" altLang="en-US" b="0" cap="none" spc="0" dirty="0">
                  <a:ln>
                    <a:noFill/>
                  </a:ln>
                  <a:solidFill>
                    <a:schemeClr val="bg1"/>
                  </a:solidFill>
                  <a:effectLst/>
                  <a:latin typeface="方正大黑简体" panose="02010601030101010101" pitchFamily="65" charset="-122"/>
                  <a:ea typeface="方正大黑简体" panose="02010601030101010101" pitchFamily="65" charset="-122"/>
                </a:rPr>
                <a:t>汇报人：黎腾   </a:t>
              </a:r>
              <a:endParaRPr lang="en-US" altLang="zh-CN" b="0" cap="none" spc="0" dirty="0">
                <a:ln>
                  <a:noFill/>
                </a:ln>
                <a:solidFill>
                  <a:schemeClr val="bg1"/>
                </a:solidFill>
                <a:effectLst/>
                <a:latin typeface="方正大黑简体" panose="02010601030101010101" pitchFamily="65" charset="-122"/>
                <a:ea typeface="方正大黑简体" panose="02010601030101010101" pitchFamily="65" charset="-122"/>
              </a:endParaRPr>
            </a:p>
            <a:p>
              <a:pPr algn="l"/>
              <a:r>
                <a:rPr lang="zh-CN" altLang="en-US" b="0" cap="none" spc="0" dirty="0">
                  <a:ln>
                    <a:noFill/>
                  </a:ln>
                  <a:solidFill>
                    <a:schemeClr val="bg1"/>
                  </a:solidFill>
                  <a:effectLst/>
                  <a:latin typeface="方正大黑简体" panose="02010601030101010101" pitchFamily="65" charset="-122"/>
                  <a:ea typeface="方正大黑简体" panose="02010601030101010101" pitchFamily="65" charset="-122"/>
                </a:rPr>
                <a:t>导师：刘永坚</a:t>
              </a:r>
            </a:p>
          </p:txBody>
        </p:sp>
        <p:cxnSp>
          <p:nvCxnSpPr>
            <p:cNvPr id="10" name="直接连接符 9"/>
            <p:cNvCxnSpPr/>
            <p:nvPr/>
          </p:nvCxnSpPr>
          <p:spPr>
            <a:xfrm>
              <a:off x="1242933" y="3417262"/>
              <a:ext cx="665813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0000" fill="hold"/>
                                        <p:tgtEl>
                                          <p:spTgt spid="2"/>
                                        </p:tgtEl>
                                      </p:cBhvr>
                                    </p:cmd>
                                  </p:childTnLst>
                                </p:cTn>
                              </p:par>
                              <p:par>
                                <p:cTn id="7" presetID="53" presetClass="entr" presetSubtype="16" fill="hold" nodeType="withEffect">
                                  <p:stCondLst>
                                    <p:cond delay="16600"/>
                                  </p:stCondLst>
                                  <p:childTnLst>
                                    <p:set>
                                      <p:cBhvr>
                                        <p:cTn id="8" dur="1" fill="hold">
                                          <p:stCondLst>
                                            <p:cond delay="0"/>
                                          </p:stCondLst>
                                        </p:cTn>
                                        <p:tgtEl>
                                          <p:spTgt spid="12"/>
                                        </p:tgtEl>
                                        <p:attrNameLst>
                                          <p:attrName>style.visibility</p:attrName>
                                        </p:attrNameLst>
                                      </p:cBhvr>
                                      <p:to>
                                        <p:strVal val="visible"/>
                                      </p:to>
                                    </p:set>
                                    <p:anim calcmode="lin" valueType="num">
                                      <p:cBhvr>
                                        <p:cTn id="9" dur="500" fill="hold"/>
                                        <p:tgtEl>
                                          <p:spTgt spid="12"/>
                                        </p:tgtEl>
                                        <p:attrNameLst>
                                          <p:attrName>ppt_w</p:attrName>
                                        </p:attrNameLst>
                                      </p:cBhvr>
                                      <p:tavLst>
                                        <p:tav tm="0">
                                          <p:val>
                                            <p:fltVal val="0"/>
                                          </p:val>
                                        </p:tav>
                                        <p:tav tm="100000">
                                          <p:val>
                                            <p:strVal val="#ppt_w"/>
                                          </p:val>
                                        </p:tav>
                                      </p:tavLst>
                                    </p:anim>
                                    <p:anim calcmode="lin" valueType="num">
                                      <p:cBhvr>
                                        <p:cTn id="10" dur="500" fill="hold"/>
                                        <p:tgtEl>
                                          <p:spTgt spid="12"/>
                                        </p:tgtEl>
                                        <p:attrNameLst>
                                          <p:attrName>ppt_h</p:attrName>
                                        </p:attrNameLst>
                                      </p:cBhvr>
                                      <p:tavLst>
                                        <p:tav tm="0">
                                          <p:val>
                                            <p:fltVal val="0"/>
                                          </p:val>
                                        </p:tav>
                                        <p:tav tm="100000">
                                          <p:val>
                                            <p:strVal val="#ppt_h"/>
                                          </p:val>
                                        </p:tav>
                                      </p:tavLst>
                                    </p:anim>
                                    <p:animEffect transition="in" filter="fade">
                                      <p:cBhvr>
                                        <p:cTn id="1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2"/>
                </p:tgtEl>
              </p:cMediaNode>
            </p:video>
            <p:seq concurrent="1" nextAc="seek">
              <p:cTn id="13" restart="whenNotActive" fill="hold" evtFilter="cancelBubble" nodeType="interactiveSeq">
                <p:stCondLst>
                  <p:cond evt="onClick" delay="0">
                    <p:tgtEl>
                      <p:spTgt spid="2"/>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withEffect">
                                  <p:stCondLst>
                                    <p:cond delay="0"/>
                                  </p:stCondLst>
                                  <p:childTnLst>
                                    <p:cmd type="call" cmd="togglePause">
                                      <p:cBhvr>
                                        <p:cTn id="1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672363BE-FEE3-4A7E-90DD-2910E2D2C3AA}"/>
              </a:ext>
            </a:extLst>
          </p:cNvPr>
          <p:cNvSpPr txBox="1"/>
          <p:nvPr/>
        </p:nvSpPr>
        <p:spPr>
          <a:xfrm>
            <a:off x="395536" y="1275606"/>
            <a:ext cx="3384376" cy="369332"/>
          </a:xfrm>
          <a:prstGeom prst="rect">
            <a:avLst/>
          </a:prstGeom>
          <a:noFill/>
        </p:spPr>
        <p:txBody>
          <a:bodyPr wrap="square" rtlCol="0">
            <a:spAutoFit/>
          </a:bodyPr>
          <a:lstStyle/>
          <a:p>
            <a:r>
              <a:rPr lang="zh-CN" altLang="en-US" dirty="0">
                <a:solidFill>
                  <a:schemeClr val="bg1"/>
                </a:solidFill>
              </a:rPr>
              <a:t>结合系统，对核心算法的改进</a:t>
            </a:r>
          </a:p>
        </p:txBody>
      </p:sp>
      <p:sp>
        <p:nvSpPr>
          <p:cNvPr id="6" name="文本框 5">
            <a:extLst>
              <a:ext uri="{FF2B5EF4-FFF2-40B4-BE49-F238E27FC236}">
                <a16:creationId xmlns:a16="http://schemas.microsoft.com/office/drawing/2014/main" id="{D909A812-0068-4B45-8C35-71820E2F3A6E}"/>
              </a:ext>
            </a:extLst>
          </p:cNvPr>
          <p:cNvSpPr txBox="1"/>
          <p:nvPr/>
        </p:nvSpPr>
        <p:spPr>
          <a:xfrm>
            <a:off x="894093" y="1851670"/>
            <a:ext cx="3672408" cy="369332"/>
          </a:xfrm>
          <a:prstGeom prst="rect">
            <a:avLst/>
          </a:prstGeom>
          <a:noFill/>
        </p:spPr>
        <p:txBody>
          <a:bodyPr wrap="square" rtlCol="0">
            <a:spAutoFit/>
          </a:bodyPr>
          <a:lstStyle/>
          <a:p>
            <a:r>
              <a:rPr lang="zh-CN" altLang="en-US" dirty="0">
                <a:solidFill>
                  <a:schemeClr val="bg1"/>
                </a:solidFill>
              </a:rPr>
              <a:t>用户偏好权重的添加</a:t>
            </a:r>
          </a:p>
        </p:txBody>
      </p:sp>
      <p:sp>
        <p:nvSpPr>
          <p:cNvPr id="7" name="文本框 6">
            <a:extLst>
              <a:ext uri="{FF2B5EF4-FFF2-40B4-BE49-F238E27FC236}">
                <a16:creationId xmlns:a16="http://schemas.microsoft.com/office/drawing/2014/main" id="{66E5EB47-E92D-4F57-BFCF-5BD2537420FB}"/>
              </a:ext>
            </a:extLst>
          </p:cNvPr>
          <p:cNvSpPr txBox="1"/>
          <p:nvPr/>
        </p:nvSpPr>
        <p:spPr>
          <a:xfrm>
            <a:off x="1115616" y="2737833"/>
            <a:ext cx="3672408" cy="369332"/>
          </a:xfrm>
          <a:prstGeom prst="rect">
            <a:avLst/>
          </a:prstGeom>
          <a:noFill/>
        </p:spPr>
        <p:txBody>
          <a:bodyPr wrap="square" rtlCol="0">
            <a:spAutoFit/>
          </a:bodyPr>
          <a:lstStyle/>
          <a:p>
            <a:r>
              <a:rPr lang="zh-CN" altLang="en-US" dirty="0">
                <a:solidFill>
                  <a:schemeClr val="bg1"/>
                </a:solidFill>
              </a:rPr>
              <a:t>基于用户的协同过滤算法</a:t>
            </a:r>
          </a:p>
        </p:txBody>
      </p:sp>
    </p:spTree>
    <p:extLst>
      <p:ext uri="{BB962C8B-B14F-4D97-AF65-F5344CB8AC3E}">
        <p14:creationId xmlns:p14="http://schemas.microsoft.com/office/powerpoint/2010/main" val="1250277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897FFB2-55A9-4F51-A6A7-FC9E1954931C}"/>
              </a:ext>
            </a:extLst>
          </p:cNvPr>
          <p:cNvSpPr txBox="1"/>
          <p:nvPr/>
        </p:nvSpPr>
        <p:spPr>
          <a:xfrm>
            <a:off x="899592" y="1635646"/>
            <a:ext cx="6048672" cy="1938992"/>
          </a:xfrm>
          <a:prstGeom prst="rect">
            <a:avLst/>
          </a:prstGeom>
          <a:noFill/>
        </p:spPr>
        <p:txBody>
          <a:bodyPr wrap="square" rtlCol="0">
            <a:spAutoFit/>
          </a:bodyPr>
          <a:lstStyle/>
          <a:p>
            <a:r>
              <a:rPr lang="zh-CN" altLang="en-US" sz="2400" dirty="0">
                <a:solidFill>
                  <a:schemeClr val="bg1"/>
                </a:solidFill>
                <a:latin typeface="+mj-ea"/>
                <a:ea typeface="+mj-ea"/>
              </a:rPr>
              <a:t>用连续</a:t>
            </a:r>
            <a:r>
              <a:rPr lang="en-US" altLang="zh-CN" sz="2400" dirty="0">
                <a:solidFill>
                  <a:schemeClr val="bg1"/>
                </a:solidFill>
                <a:latin typeface="+mj-ea"/>
                <a:ea typeface="+mj-ea"/>
              </a:rPr>
              <a:t>poi</a:t>
            </a:r>
            <a:r>
              <a:rPr lang="zh-CN" altLang="en-US" sz="2400" dirty="0">
                <a:solidFill>
                  <a:schemeClr val="bg1"/>
                </a:solidFill>
                <a:latin typeface="+mj-ea"/>
                <a:ea typeface="+mj-ea"/>
              </a:rPr>
              <a:t>推荐的处理思想，来进行</a:t>
            </a:r>
            <a:r>
              <a:rPr lang="en-US" altLang="zh-CN" sz="2400" dirty="0">
                <a:solidFill>
                  <a:schemeClr val="bg1"/>
                </a:solidFill>
                <a:latin typeface="+mj-ea"/>
                <a:ea typeface="+mj-ea"/>
              </a:rPr>
              <a:t>poi</a:t>
            </a:r>
            <a:r>
              <a:rPr lang="zh-CN" altLang="en-US" sz="2400" dirty="0">
                <a:solidFill>
                  <a:schemeClr val="bg1"/>
                </a:solidFill>
                <a:latin typeface="+mj-ea"/>
                <a:ea typeface="+mj-ea"/>
              </a:rPr>
              <a:t>的推荐，采用边权个性化</a:t>
            </a:r>
            <a:r>
              <a:rPr lang="en-US" altLang="zh-CN" sz="2400" dirty="0" err="1">
                <a:solidFill>
                  <a:schemeClr val="bg1"/>
                </a:solidFill>
                <a:latin typeface="+mj-ea"/>
                <a:ea typeface="+mj-ea"/>
              </a:rPr>
              <a:t>pagerank</a:t>
            </a:r>
            <a:r>
              <a:rPr lang="zh-CN" altLang="en-US" sz="2400" dirty="0">
                <a:solidFill>
                  <a:schemeClr val="bg1"/>
                </a:solidFill>
                <a:latin typeface="+mj-ea"/>
                <a:ea typeface="+mj-ea"/>
              </a:rPr>
              <a:t>作为</a:t>
            </a:r>
            <a:r>
              <a:rPr lang="en-US" altLang="zh-CN" sz="2400" dirty="0">
                <a:solidFill>
                  <a:schemeClr val="bg1"/>
                </a:solidFill>
                <a:latin typeface="+mj-ea"/>
                <a:ea typeface="+mj-ea"/>
              </a:rPr>
              <a:t>poi</a:t>
            </a:r>
            <a:r>
              <a:rPr lang="zh-CN" altLang="en-US" sz="2400" dirty="0">
                <a:solidFill>
                  <a:schemeClr val="bg1"/>
                </a:solidFill>
                <a:latin typeface="+mj-ea"/>
                <a:ea typeface="+mj-ea"/>
              </a:rPr>
              <a:t>之间连续转化影响，性能得到极大提高，影响因子添加用户</a:t>
            </a:r>
            <a:r>
              <a:rPr lang="zh-CN" altLang="en-US" sz="2400">
                <a:solidFill>
                  <a:schemeClr val="bg1"/>
                </a:solidFill>
                <a:latin typeface="+mj-ea"/>
                <a:ea typeface="+mj-ea"/>
              </a:rPr>
              <a:t>偏好，和区域</a:t>
            </a:r>
            <a:r>
              <a:rPr lang="zh-CN" altLang="en-US" sz="2400" dirty="0">
                <a:solidFill>
                  <a:schemeClr val="bg1"/>
                </a:solidFill>
                <a:latin typeface="+mj-ea"/>
                <a:ea typeface="+mj-ea"/>
              </a:rPr>
              <a:t>影响，完成对</a:t>
            </a:r>
            <a:r>
              <a:rPr lang="en-US" altLang="zh-CN" sz="2400" dirty="0">
                <a:solidFill>
                  <a:schemeClr val="bg1"/>
                </a:solidFill>
                <a:latin typeface="+mj-ea"/>
                <a:ea typeface="+mj-ea"/>
              </a:rPr>
              <a:t>O2O</a:t>
            </a:r>
            <a:r>
              <a:rPr lang="zh-CN" altLang="en-US" sz="2400" dirty="0">
                <a:solidFill>
                  <a:schemeClr val="bg1"/>
                </a:solidFill>
                <a:latin typeface="+mj-ea"/>
                <a:ea typeface="+mj-ea"/>
              </a:rPr>
              <a:t>模式下，</a:t>
            </a:r>
            <a:r>
              <a:rPr lang="en-US" altLang="zh-CN" sz="2400" dirty="0">
                <a:solidFill>
                  <a:schemeClr val="bg1"/>
                </a:solidFill>
                <a:latin typeface="+mj-ea"/>
                <a:ea typeface="+mj-ea"/>
              </a:rPr>
              <a:t>poi</a:t>
            </a:r>
            <a:r>
              <a:rPr lang="zh-CN" altLang="en-US" sz="2400" dirty="0">
                <a:solidFill>
                  <a:schemeClr val="bg1"/>
                </a:solidFill>
                <a:latin typeface="+mj-ea"/>
                <a:ea typeface="+mj-ea"/>
              </a:rPr>
              <a:t>推荐系统的开发和实现。</a:t>
            </a:r>
          </a:p>
        </p:txBody>
      </p:sp>
    </p:spTree>
    <p:extLst>
      <p:ext uri="{BB962C8B-B14F-4D97-AF65-F5344CB8AC3E}">
        <p14:creationId xmlns:p14="http://schemas.microsoft.com/office/powerpoint/2010/main" val="239074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1292211"/>
            <a:ext cx="9144000" cy="2729210"/>
            <a:chOff x="0" y="1292211"/>
            <a:chExt cx="9144000" cy="2729210"/>
          </a:xfrm>
          <a:solidFill>
            <a:schemeClr val="accent1"/>
          </a:solidFill>
        </p:grpSpPr>
        <p:grpSp>
          <p:nvGrpSpPr>
            <p:cNvPr id="32" name="组合 31"/>
            <p:cNvGrpSpPr/>
            <p:nvPr/>
          </p:nvGrpSpPr>
          <p:grpSpPr>
            <a:xfrm>
              <a:off x="0" y="1292211"/>
              <a:ext cx="4355976" cy="2729210"/>
              <a:chOff x="0" y="1292211"/>
              <a:chExt cx="1851670" cy="2729210"/>
            </a:xfrm>
            <a:grpFill/>
          </p:grpSpPr>
          <p:grpSp>
            <p:nvGrpSpPr>
              <p:cNvPr id="24" name="组合 23"/>
              <p:cNvGrpSpPr/>
              <p:nvPr/>
            </p:nvGrpSpPr>
            <p:grpSpPr>
              <a:xfrm rot="5400000">
                <a:off x="286880" y="1005331"/>
                <a:ext cx="1277910" cy="1851670"/>
                <a:chOff x="1474785" y="1908202"/>
                <a:chExt cx="1277910" cy="1851670"/>
              </a:xfrm>
              <a:grpFill/>
            </p:grpSpPr>
            <p:sp>
              <p:nvSpPr>
                <p:cNvPr id="12" name="矩形 11"/>
                <p:cNvSpPr/>
                <p:nvPr/>
              </p:nvSpPr>
              <p:spPr>
                <a:xfrm>
                  <a:off x="1477529"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123728"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2454007"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660791"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474785" y="2843718"/>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2123728" y="2842650"/>
                  <a:ext cx="626428"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rot="5400000" flipH="1">
                <a:off x="289624" y="2459375"/>
                <a:ext cx="1272422" cy="1851670"/>
                <a:chOff x="1474785" y="1908202"/>
                <a:chExt cx="1277910" cy="1851670"/>
              </a:xfrm>
              <a:grpFill/>
            </p:grpSpPr>
            <p:sp>
              <p:nvSpPr>
                <p:cNvPr id="26" name="矩形 25"/>
                <p:cNvSpPr/>
                <p:nvPr/>
              </p:nvSpPr>
              <p:spPr>
                <a:xfrm>
                  <a:off x="1477529"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2123728"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2454007"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2660791"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29"/>
                <p:cNvSpPr/>
                <p:nvPr/>
              </p:nvSpPr>
              <p:spPr>
                <a:xfrm>
                  <a:off x="1474785" y="2843718"/>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a:off x="2123728" y="2842650"/>
                  <a:ext cx="626428"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3" name="组合 32"/>
            <p:cNvGrpSpPr/>
            <p:nvPr/>
          </p:nvGrpSpPr>
          <p:grpSpPr>
            <a:xfrm flipH="1">
              <a:off x="4644008" y="1292211"/>
              <a:ext cx="4499992" cy="2729210"/>
              <a:chOff x="0" y="1292211"/>
              <a:chExt cx="1851670" cy="2729210"/>
            </a:xfrm>
            <a:grpFill/>
          </p:grpSpPr>
          <p:grpSp>
            <p:nvGrpSpPr>
              <p:cNvPr id="34" name="组合 33"/>
              <p:cNvGrpSpPr/>
              <p:nvPr/>
            </p:nvGrpSpPr>
            <p:grpSpPr>
              <a:xfrm rot="5400000">
                <a:off x="286880" y="1005331"/>
                <a:ext cx="1277910" cy="1851670"/>
                <a:chOff x="1474785" y="1908202"/>
                <a:chExt cx="1277910" cy="1851670"/>
              </a:xfrm>
              <a:grpFill/>
            </p:grpSpPr>
            <p:sp>
              <p:nvSpPr>
                <p:cNvPr id="42" name="矩形 41"/>
                <p:cNvSpPr/>
                <p:nvPr/>
              </p:nvSpPr>
              <p:spPr>
                <a:xfrm>
                  <a:off x="1477529"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2123728"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2454007"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2660791"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45"/>
                <p:cNvSpPr/>
                <p:nvPr/>
              </p:nvSpPr>
              <p:spPr>
                <a:xfrm>
                  <a:off x="1474785" y="2843718"/>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46"/>
                <p:cNvSpPr/>
                <p:nvPr/>
              </p:nvSpPr>
              <p:spPr>
                <a:xfrm>
                  <a:off x="2123728" y="2842650"/>
                  <a:ext cx="626428"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rot="5400000" flipH="1">
                <a:off x="289624" y="2459375"/>
                <a:ext cx="1272422" cy="1851670"/>
                <a:chOff x="1474785" y="1908202"/>
                <a:chExt cx="1277910" cy="1851670"/>
              </a:xfrm>
              <a:grpFill/>
            </p:grpSpPr>
            <p:sp>
              <p:nvSpPr>
                <p:cNvPr id="36" name="矩形 35"/>
                <p:cNvSpPr/>
                <p:nvPr/>
              </p:nvSpPr>
              <p:spPr>
                <a:xfrm>
                  <a:off x="1477529"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2123728"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2454007"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2660791"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1474785" y="2843718"/>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40"/>
                <p:cNvSpPr/>
                <p:nvPr/>
              </p:nvSpPr>
              <p:spPr>
                <a:xfrm>
                  <a:off x="2123728" y="2842650"/>
                  <a:ext cx="626428"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53" name="组合 52"/>
          <p:cNvGrpSpPr/>
          <p:nvPr/>
        </p:nvGrpSpPr>
        <p:grpSpPr>
          <a:xfrm>
            <a:off x="3108614" y="1089363"/>
            <a:ext cx="3047562" cy="3047562"/>
            <a:chOff x="3483329" y="1464078"/>
            <a:chExt cx="2298132" cy="2298132"/>
          </a:xfrm>
        </p:grpSpPr>
        <p:sp>
          <p:nvSpPr>
            <p:cNvPr id="51" name="椭圆 50"/>
            <p:cNvSpPr/>
            <p:nvPr/>
          </p:nvSpPr>
          <p:spPr>
            <a:xfrm>
              <a:off x="3572304" y="1553053"/>
              <a:ext cx="2120182" cy="2120182"/>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483329" y="1464078"/>
              <a:ext cx="2298132" cy="2298132"/>
            </a:xfrm>
            <a:prstGeom prst="ellipse">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grpSp>
      <p:sp>
        <p:nvSpPr>
          <p:cNvPr id="2" name="矩形 1"/>
          <p:cNvSpPr/>
          <p:nvPr/>
        </p:nvSpPr>
        <p:spPr>
          <a:xfrm>
            <a:off x="3346049" y="2204159"/>
            <a:ext cx="2572692" cy="1015663"/>
          </a:xfrm>
          <a:prstGeom prst="rect">
            <a:avLst/>
          </a:prstGeom>
        </p:spPr>
        <p:txBody>
          <a:bodyPr wrap="none">
            <a:spAutoFit/>
          </a:bodyPr>
          <a:lstStyle/>
          <a:p>
            <a:r>
              <a:rPr lang="en-US" altLang="zh-CN" sz="6000" dirty="0">
                <a:latin typeface="Impact" panose="020B0806030902050204" pitchFamily="34" charset="0"/>
                <a:ea typeface="HanWangWCL10" panose="02020500000000000000" pitchFamily="18" charset="-120"/>
              </a:rPr>
              <a:t>THANKS</a:t>
            </a:r>
            <a:endParaRPr lang="zh-CN" altLang="en-US" sz="6000" dirty="0"/>
          </a:p>
        </p:txBody>
      </p:sp>
    </p:spTree>
    <p:extLst>
      <p:ext uri="{BB962C8B-B14F-4D97-AF65-F5344CB8AC3E}">
        <p14:creationId xmlns:p14="http://schemas.microsoft.com/office/powerpoint/2010/main" val="982283400"/>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down)">
                                      <p:cBhvr>
                                        <p:cTn id="7" dur="580">
                                          <p:stCondLst>
                                            <p:cond delay="0"/>
                                          </p:stCondLst>
                                        </p:cTn>
                                        <p:tgtEl>
                                          <p:spTgt spid="53"/>
                                        </p:tgtEl>
                                      </p:cBhvr>
                                    </p:animEffect>
                                    <p:anim calcmode="lin" valueType="num">
                                      <p:cBhvr>
                                        <p:cTn id="8" dur="1822"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3"/>
                                        </p:tgtEl>
                                        <p:attrNameLst>
                                          <p:attrName>ppt_y</p:attrName>
                                        </p:attrNameLst>
                                      </p:cBhvr>
                                      <p:tavLst>
                                        <p:tav tm="0" fmla="#ppt_y-sin(pi*$)/81">
                                          <p:val>
                                            <p:fltVal val="0"/>
                                          </p:val>
                                        </p:tav>
                                        <p:tav tm="100000">
                                          <p:val>
                                            <p:fltVal val="1"/>
                                          </p:val>
                                        </p:tav>
                                      </p:tavLst>
                                    </p:anim>
                                    <p:animScale>
                                      <p:cBhvr>
                                        <p:cTn id="13" dur="26">
                                          <p:stCondLst>
                                            <p:cond delay="650"/>
                                          </p:stCondLst>
                                        </p:cTn>
                                        <p:tgtEl>
                                          <p:spTgt spid="53"/>
                                        </p:tgtEl>
                                      </p:cBhvr>
                                      <p:to x="100000" y="60000"/>
                                    </p:animScale>
                                    <p:animScale>
                                      <p:cBhvr>
                                        <p:cTn id="14" dur="166" decel="50000">
                                          <p:stCondLst>
                                            <p:cond delay="676"/>
                                          </p:stCondLst>
                                        </p:cTn>
                                        <p:tgtEl>
                                          <p:spTgt spid="53"/>
                                        </p:tgtEl>
                                      </p:cBhvr>
                                      <p:to x="100000" y="100000"/>
                                    </p:animScale>
                                    <p:animScale>
                                      <p:cBhvr>
                                        <p:cTn id="15" dur="26">
                                          <p:stCondLst>
                                            <p:cond delay="1312"/>
                                          </p:stCondLst>
                                        </p:cTn>
                                        <p:tgtEl>
                                          <p:spTgt spid="53"/>
                                        </p:tgtEl>
                                      </p:cBhvr>
                                      <p:to x="100000" y="80000"/>
                                    </p:animScale>
                                    <p:animScale>
                                      <p:cBhvr>
                                        <p:cTn id="16" dur="166" decel="50000">
                                          <p:stCondLst>
                                            <p:cond delay="1338"/>
                                          </p:stCondLst>
                                        </p:cTn>
                                        <p:tgtEl>
                                          <p:spTgt spid="53"/>
                                        </p:tgtEl>
                                      </p:cBhvr>
                                      <p:to x="100000" y="100000"/>
                                    </p:animScale>
                                    <p:animScale>
                                      <p:cBhvr>
                                        <p:cTn id="17" dur="26">
                                          <p:stCondLst>
                                            <p:cond delay="1642"/>
                                          </p:stCondLst>
                                        </p:cTn>
                                        <p:tgtEl>
                                          <p:spTgt spid="53"/>
                                        </p:tgtEl>
                                      </p:cBhvr>
                                      <p:to x="100000" y="90000"/>
                                    </p:animScale>
                                    <p:animScale>
                                      <p:cBhvr>
                                        <p:cTn id="18" dur="166" decel="50000">
                                          <p:stCondLst>
                                            <p:cond delay="1668"/>
                                          </p:stCondLst>
                                        </p:cTn>
                                        <p:tgtEl>
                                          <p:spTgt spid="53"/>
                                        </p:tgtEl>
                                      </p:cBhvr>
                                      <p:to x="100000" y="100000"/>
                                    </p:animScale>
                                    <p:animScale>
                                      <p:cBhvr>
                                        <p:cTn id="19" dur="26">
                                          <p:stCondLst>
                                            <p:cond delay="1808"/>
                                          </p:stCondLst>
                                        </p:cTn>
                                        <p:tgtEl>
                                          <p:spTgt spid="53"/>
                                        </p:tgtEl>
                                      </p:cBhvr>
                                      <p:to x="100000" y="95000"/>
                                    </p:animScale>
                                    <p:animScale>
                                      <p:cBhvr>
                                        <p:cTn id="20" dur="166" decel="50000">
                                          <p:stCondLst>
                                            <p:cond delay="1834"/>
                                          </p:stCondLst>
                                        </p:cTn>
                                        <p:tgtEl>
                                          <p:spTgt spid="53"/>
                                        </p:tgtEl>
                                      </p:cBhvr>
                                      <p:to x="100000" y="100000"/>
                                    </p:animScale>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childTnLst>
                          </p:cTn>
                        </p:par>
                        <p:par>
                          <p:cTn id="25" fill="hold">
                            <p:stCondLst>
                              <p:cond delay="2500"/>
                            </p:stCondLst>
                            <p:childTnLst>
                              <p:par>
                                <p:cTn id="26" presetID="16" presetClass="entr" presetSubtype="37"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barn(outVertical)">
                                      <p:cBhvr>
                                        <p:cTn id="28" dur="1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641399" y="1142361"/>
            <a:ext cx="676947" cy="6769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4641399" y="1974757"/>
            <a:ext cx="676947" cy="6769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641399" y="2807153"/>
            <a:ext cx="676947" cy="6769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641399" y="3639550"/>
            <a:ext cx="676947" cy="6769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梯形 2"/>
          <p:cNvSpPr/>
          <p:nvPr/>
        </p:nvSpPr>
        <p:spPr>
          <a:xfrm rot="16200000">
            <a:off x="5264304" y="940854"/>
            <a:ext cx="4193018" cy="3566379"/>
          </a:xfrm>
          <a:prstGeom prst="trapezoid">
            <a:avLst>
              <a:gd name="adj" fmla="val 14046"/>
            </a:avLst>
          </a:prstGeom>
          <a:gradFill>
            <a:gsLst>
              <a:gs pos="0">
                <a:schemeClr val="tx2"/>
              </a:gs>
              <a:gs pos="50000">
                <a:schemeClr val="tx2">
                  <a:alpha val="32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2764935" y="1296168"/>
            <a:ext cx="1338828" cy="369332"/>
          </a:xfrm>
          <a:prstGeom prst="rect">
            <a:avLst/>
          </a:prstGeom>
          <a:noFill/>
        </p:spPr>
        <p:txBody>
          <a:bodyPr wrap="none" rtlCol="0">
            <a:spAutoFit/>
          </a:bodyPr>
          <a:lstStyle/>
          <a:p>
            <a:r>
              <a:rPr lang="zh-CN" altLang="en-US" dirty="0">
                <a:solidFill>
                  <a:schemeClr val="accent1"/>
                </a:solidFill>
                <a:latin typeface="方正黑体简体" panose="03000509000000000000" pitchFamily="65" charset="-122"/>
                <a:ea typeface="方正黑体简体" panose="03000509000000000000" pitchFamily="65" charset="-122"/>
              </a:rPr>
              <a:t>问题的提出</a:t>
            </a:r>
          </a:p>
        </p:txBody>
      </p:sp>
      <p:sp>
        <p:nvSpPr>
          <p:cNvPr id="17" name="TextBox 16"/>
          <p:cNvSpPr txBox="1"/>
          <p:nvPr/>
        </p:nvSpPr>
        <p:spPr>
          <a:xfrm>
            <a:off x="2466188" y="2103283"/>
            <a:ext cx="1800493" cy="369332"/>
          </a:xfrm>
          <a:prstGeom prst="rect">
            <a:avLst/>
          </a:prstGeom>
          <a:noFill/>
        </p:spPr>
        <p:txBody>
          <a:bodyPr wrap="none" rtlCol="0">
            <a:spAutoFit/>
          </a:bodyPr>
          <a:lstStyle/>
          <a:p>
            <a:r>
              <a:rPr lang="zh-CN" altLang="en-US" dirty="0">
                <a:solidFill>
                  <a:schemeClr val="accent1"/>
                </a:solidFill>
                <a:latin typeface="方正黑体简体" panose="03000509000000000000" pitchFamily="65" charset="-122"/>
                <a:ea typeface="方正黑体简体" panose="03000509000000000000" pitchFamily="65" charset="-122"/>
              </a:rPr>
              <a:t>系统解决的问题</a:t>
            </a:r>
          </a:p>
        </p:txBody>
      </p:sp>
      <p:sp>
        <p:nvSpPr>
          <p:cNvPr id="20" name="TextBox 19"/>
          <p:cNvSpPr txBox="1"/>
          <p:nvPr/>
        </p:nvSpPr>
        <p:spPr>
          <a:xfrm>
            <a:off x="2790816" y="2960959"/>
            <a:ext cx="1107996" cy="369332"/>
          </a:xfrm>
          <a:prstGeom prst="rect">
            <a:avLst/>
          </a:prstGeom>
          <a:noFill/>
        </p:spPr>
        <p:txBody>
          <a:bodyPr wrap="none" rtlCol="0">
            <a:spAutoFit/>
          </a:bodyPr>
          <a:lstStyle/>
          <a:p>
            <a:r>
              <a:rPr lang="zh-CN" altLang="en-US" dirty="0">
                <a:solidFill>
                  <a:schemeClr val="accent1"/>
                </a:solidFill>
                <a:latin typeface="方正黑体简体" panose="03000509000000000000" pitchFamily="65" charset="-122"/>
                <a:ea typeface="方正黑体简体" panose="03000509000000000000" pitchFamily="65" charset="-122"/>
              </a:rPr>
              <a:t>技术路线</a:t>
            </a:r>
          </a:p>
        </p:txBody>
      </p:sp>
      <p:sp>
        <p:nvSpPr>
          <p:cNvPr id="23" name="TextBox 22"/>
          <p:cNvSpPr txBox="1"/>
          <p:nvPr/>
        </p:nvSpPr>
        <p:spPr>
          <a:xfrm>
            <a:off x="2482031" y="3812617"/>
            <a:ext cx="1800493" cy="369332"/>
          </a:xfrm>
          <a:prstGeom prst="rect">
            <a:avLst/>
          </a:prstGeom>
          <a:noFill/>
        </p:spPr>
        <p:txBody>
          <a:bodyPr wrap="none" rtlCol="0">
            <a:spAutoFit/>
          </a:bodyPr>
          <a:lstStyle/>
          <a:p>
            <a:r>
              <a:rPr lang="zh-CN" altLang="en-US" dirty="0">
                <a:solidFill>
                  <a:schemeClr val="accent1"/>
                </a:solidFill>
                <a:latin typeface="方正黑体简体" panose="03000509000000000000" pitchFamily="65" charset="-122"/>
                <a:ea typeface="方正黑体简体" panose="03000509000000000000" pitchFamily="65" charset="-122"/>
              </a:rPr>
              <a:t>创新点，工作量</a:t>
            </a:r>
          </a:p>
        </p:txBody>
      </p:sp>
      <p:sp>
        <p:nvSpPr>
          <p:cNvPr id="25" name="TextBox 24"/>
          <p:cNvSpPr txBox="1"/>
          <p:nvPr/>
        </p:nvSpPr>
        <p:spPr>
          <a:xfrm>
            <a:off x="4759299" y="1191478"/>
            <a:ext cx="441146" cy="646331"/>
          </a:xfrm>
          <a:prstGeom prst="rect">
            <a:avLst/>
          </a:prstGeom>
          <a:noFill/>
        </p:spPr>
        <p:txBody>
          <a:bodyPr wrap="none" rtlCol="0">
            <a:spAutoFit/>
          </a:bodyPr>
          <a:lstStyle/>
          <a:p>
            <a:r>
              <a:rPr lang="en-US" altLang="zh-CN" sz="3600" dirty="0">
                <a:latin typeface="方正综艺简体" panose="03000509000000000000" pitchFamily="65" charset="-122"/>
                <a:ea typeface="方正综艺简体" panose="03000509000000000000" pitchFamily="65" charset="-122"/>
              </a:rPr>
              <a:t>1</a:t>
            </a:r>
            <a:endParaRPr lang="zh-CN" altLang="en-US" sz="3600" dirty="0">
              <a:latin typeface="方正综艺简体" panose="03000509000000000000" pitchFamily="65" charset="-122"/>
              <a:ea typeface="方正综艺简体" panose="03000509000000000000" pitchFamily="65" charset="-122"/>
            </a:endParaRPr>
          </a:p>
        </p:txBody>
      </p:sp>
      <p:sp>
        <p:nvSpPr>
          <p:cNvPr id="26" name="TextBox 25"/>
          <p:cNvSpPr txBox="1"/>
          <p:nvPr/>
        </p:nvSpPr>
        <p:spPr>
          <a:xfrm>
            <a:off x="4759299" y="2002488"/>
            <a:ext cx="441146" cy="646331"/>
          </a:xfrm>
          <a:prstGeom prst="rect">
            <a:avLst/>
          </a:prstGeom>
          <a:noFill/>
        </p:spPr>
        <p:txBody>
          <a:bodyPr wrap="none" rtlCol="0">
            <a:spAutoFit/>
          </a:bodyPr>
          <a:lstStyle/>
          <a:p>
            <a:r>
              <a:rPr lang="en-US" altLang="zh-CN" sz="3600" dirty="0">
                <a:latin typeface="方正综艺简体" panose="03000509000000000000" pitchFamily="65" charset="-122"/>
                <a:ea typeface="方正综艺简体" panose="03000509000000000000" pitchFamily="65" charset="-122"/>
              </a:rPr>
              <a:t>2</a:t>
            </a:r>
            <a:endParaRPr lang="zh-CN" altLang="en-US" sz="3600" dirty="0">
              <a:latin typeface="方正综艺简体" panose="03000509000000000000" pitchFamily="65" charset="-122"/>
              <a:ea typeface="方正综艺简体" panose="03000509000000000000" pitchFamily="65" charset="-122"/>
            </a:endParaRPr>
          </a:p>
        </p:txBody>
      </p:sp>
      <p:sp>
        <p:nvSpPr>
          <p:cNvPr id="27" name="TextBox 26"/>
          <p:cNvSpPr txBox="1"/>
          <p:nvPr/>
        </p:nvSpPr>
        <p:spPr>
          <a:xfrm>
            <a:off x="4759299" y="2822460"/>
            <a:ext cx="441146" cy="646331"/>
          </a:xfrm>
          <a:prstGeom prst="rect">
            <a:avLst/>
          </a:prstGeom>
          <a:noFill/>
        </p:spPr>
        <p:txBody>
          <a:bodyPr wrap="none" rtlCol="0">
            <a:spAutoFit/>
          </a:bodyPr>
          <a:lstStyle/>
          <a:p>
            <a:r>
              <a:rPr lang="en-US" altLang="zh-CN" sz="3600" dirty="0">
                <a:latin typeface="方正综艺简体" panose="03000509000000000000" pitchFamily="65" charset="-122"/>
                <a:ea typeface="方正综艺简体" panose="03000509000000000000" pitchFamily="65" charset="-122"/>
              </a:rPr>
              <a:t>3</a:t>
            </a:r>
            <a:endParaRPr lang="zh-CN" altLang="en-US" sz="3600" dirty="0">
              <a:latin typeface="方正综艺简体" panose="03000509000000000000" pitchFamily="65" charset="-122"/>
              <a:ea typeface="方正综艺简体" panose="03000509000000000000" pitchFamily="65" charset="-122"/>
            </a:endParaRPr>
          </a:p>
        </p:txBody>
      </p:sp>
      <p:sp>
        <p:nvSpPr>
          <p:cNvPr id="28" name="TextBox 27"/>
          <p:cNvSpPr txBox="1"/>
          <p:nvPr/>
        </p:nvSpPr>
        <p:spPr>
          <a:xfrm>
            <a:off x="4776317" y="3651870"/>
            <a:ext cx="441146" cy="646331"/>
          </a:xfrm>
          <a:prstGeom prst="rect">
            <a:avLst/>
          </a:prstGeom>
          <a:noFill/>
        </p:spPr>
        <p:txBody>
          <a:bodyPr wrap="none" rtlCol="0">
            <a:spAutoFit/>
          </a:bodyPr>
          <a:lstStyle/>
          <a:p>
            <a:r>
              <a:rPr lang="en-US" altLang="zh-CN" sz="3600" dirty="0">
                <a:latin typeface="方正综艺简体" panose="03000509000000000000" pitchFamily="65" charset="-122"/>
                <a:ea typeface="方正综艺简体" panose="03000509000000000000" pitchFamily="65" charset="-122"/>
              </a:rPr>
              <a:t>4</a:t>
            </a:r>
            <a:endParaRPr lang="zh-CN" altLang="en-US" sz="3600" dirty="0">
              <a:latin typeface="方正综艺简体" panose="03000509000000000000" pitchFamily="65" charset="-122"/>
              <a:ea typeface="方正综艺简体" panose="03000509000000000000" pitchFamily="65" charset="-122"/>
            </a:endParaRPr>
          </a:p>
        </p:txBody>
      </p:sp>
      <p:sp>
        <p:nvSpPr>
          <p:cNvPr id="29" name="TextBox 28"/>
          <p:cNvSpPr txBox="1"/>
          <p:nvPr/>
        </p:nvSpPr>
        <p:spPr>
          <a:xfrm>
            <a:off x="6084168" y="1995686"/>
            <a:ext cx="2151550" cy="1261884"/>
          </a:xfrm>
          <a:prstGeom prst="rect">
            <a:avLst/>
          </a:prstGeom>
          <a:noFill/>
        </p:spPr>
        <p:txBody>
          <a:bodyPr wrap="none" rtlCol="0">
            <a:spAutoFit/>
          </a:bodyPr>
          <a:lstStyle/>
          <a:p>
            <a:pPr algn="r"/>
            <a:r>
              <a:rPr lang="zh-CN" altLang="en-US" sz="4800" dirty="0">
                <a:solidFill>
                  <a:schemeClr val="accent1"/>
                </a:solidFill>
                <a:latin typeface="方正黑体简体" panose="03000509000000000000" pitchFamily="65" charset="-122"/>
                <a:ea typeface="方正黑体简体" panose="03000509000000000000" pitchFamily="65" charset="-122"/>
              </a:rPr>
              <a:t>目录</a:t>
            </a:r>
            <a:endParaRPr lang="en-US" altLang="zh-CN" sz="3600" dirty="0">
              <a:solidFill>
                <a:schemeClr val="accent1"/>
              </a:solidFill>
              <a:latin typeface="方正黑体简体" panose="03000509000000000000" pitchFamily="65" charset="-122"/>
              <a:ea typeface="方正黑体简体" panose="03000509000000000000" pitchFamily="65" charset="-122"/>
            </a:endParaRPr>
          </a:p>
          <a:p>
            <a:pPr algn="r"/>
            <a:r>
              <a:rPr lang="en-US" altLang="zh-CN" sz="2800" dirty="0">
                <a:solidFill>
                  <a:schemeClr val="accent1"/>
                </a:solidFill>
                <a:latin typeface="方正黑体简体" panose="03000509000000000000" pitchFamily="65" charset="-122"/>
                <a:ea typeface="方正黑体简体" panose="03000509000000000000" pitchFamily="65" charset="-122"/>
              </a:rPr>
              <a:t>CONTENTS</a:t>
            </a:r>
            <a:endParaRPr lang="zh-CN" altLang="en-US" dirty="0">
              <a:solidFill>
                <a:schemeClr val="accent1"/>
              </a:solidFill>
              <a:latin typeface="方正黑体简体" panose="03000509000000000000" pitchFamily="65" charset="-122"/>
              <a:ea typeface="方正黑体简体" panose="03000509000000000000" pitchFamily="65"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900"/>
                                        <p:tgtEl>
                                          <p:spTgt spid="29"/>
                                        </p:tgtEl>
                                      </p:cBhvr>
                                    </p:animEffect>
                                  </p:childTnLst>
                                </p:cTn>
                              </p:par>
                            </p:childTnLst>
                          </p:cTn>
                        </p:par>
                        <p:par>
                          <p:cTn id="12" fill="hold">
                            <p:stCondLst>
                              <p:cond delay="1400"/>
                            </p:stCondLst>
                            <p:childTnLst>
                              <p:par>
                                <p:cTn id="13" presetID="21" presetClass="entr" presetSubtype="1"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heel(1)">
                                      <p:cBhvr>
                                        <p:cTn id="15" dur="500"/>
                                        <p:tgtEl>
                                          <p:spTgt spid="2"/>
                                        </p:tgtEl>
                                      </p:cBhvr>
                                    </p:animEffect>
                                  </p:childTnLst>
                                </p:cTn>
                              </p:par>
                            </p:childTnLst>
                          </p:cTn>
                        </p:par>
                        <p:par>
                          <p:cTn id="16" fill="hold">
                            <p:stCondLst>
                              <p:cond delay="1900"/>
                            </p:stCondLst>
                            <p:childTnLst>
                              <p:par>
                                <p:cTn id="17" presetID="53" presetClass="entr" presetSubtype="16" fill="hold" grpId="0" nodeType="after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p:cTn id="19" dur="500" fill="hold"/>
                                        <p:tgtEl>
                                          <p:spTgt spid="25"/>
                                        </p:tgtEl>
                                        <p:attrNameLst>
                                          <p:attrName>ppt_w</p:attrName>
                                        </p:attrNameLst>
                                      </p:cBhvr>
                                      <p:tavLst>
                                        <p:tav tm="0">
                                          <p:val>
                                            <p:fltVal val="0"/>
                                          </p:val>
                                        </p:tav>
                                        <p:tav tm="100000">
                                          <p:val>
                                            <p:strVal val="#ppt_w"/>
                                          </p:val>
                                        </p:tav>
                                      </p:tavLst>
                                    </p:anim>
                                    <p:anim calcmode="lin" valueType="num">
                                      <p:cBhvr>
                                        <p:cTn id="20" dur="500" fill="hold"/>
                                        <p:tgtEl>
                                          <p:spTgt spid="25"/>
                                        </p:tgtEl>
                                        <p:attrNameLst>
                                          <p:attrName>ppt_h</p:attrName>
                                        </p:attrNameLst>
                                      </p:cBhvr>
                                      <p:tavLst>
                                        <p:tav tm="0">
                                          <p:val>
                                            <p:fltVal val="0"/>
                                          </p:val>
                                        </p:tav>
                                        <p:tav tm="100000">
                                          <p:val>
                                            <p:strVal val="#ppt_h"/>
                                          </p:val>
                                        </p:tav>
                                      </p:tavLst>
                                    </p:anim>
                                    <p:animEffect transition="in" filter="fade">
                                      <p:cBhvr>
                                        <p:cTn id="21" dur="500"/>
                                        <p:tgtEl>
                                          <p:spTgt spid="25"/>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250"/>
                                  </p:stCondLst>
                                  <p:childTnLst>
                                    <p:set>
                                      <p:cBhvr>
                                        <p:cTn id="25" dur="1" fill="hold">
                                          <p:stCondLst>
                                            <p:cond delay="249"/>
                                          </p:stCondLst>
                                        </p:cTn>
                                        <p:tgtEl>
                                          <p:spTgt spid="7"/>
                                        </p:tgtEl>
                                        <p:attrNameLst>
                                          <p:attrName>style.visibility</p:attrName>
                                        </p:attrNameLst>
                                      </p:cBhvr>
                                      <p:to>
                                        <p:strVal val="visible"/>
                                      </p:to>
                                    </p:set>
                                  </p:childTnLst>
                                </p:cTn>
                              </p:par>
                            </p:childTnLst>
                          </p:cTn>
                        </p:par>
                        <p:par>
                          <p:cTn id="26" fill="hold">
                            <p:stCondLst>
                              <p:cond delay="500"/>
                            </p:stCondLst>
                            <p:childTnLst>
                              <p:par>
                                <p:cTn id="27" presetID="21" presetClass="entr" presetSubtype="1"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heel(1)">
                                      <p:cBhvr>
                                        <p:cTn id="29" dur="500"/>
                                        <p:tgtEl>
                                          <p:spTgt spid="4"/>
                                        </p:tgtEl>
                                      </p:cBhvr>
                                    </p:animEffect>
                                  </p:childTnLst>
                                </p:cTn>
                              </p:par>
                            </p:childTnLst>
                          </p:cTn>
                        </p:par>
                        <p:par>
                          <p:cTn id="30" fill="hold">
                            <p:stCondLst>
                              <p:cond delay="1000"/>
                            </p:stCondLst>
                            <p:childTnLst>
                              <p:par>
                                <p:cTn id="31" presetID="53" presetClass="entr" presetSubtype="16" fill="hold" grpId="0" nodeType="after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p:cTn id="33" dur="500" fill="hold"/>
                                        <p:tgtEl>
                                          <p:spTgt spid="26"/>
                                        </p:tgtEl>
                                        <p:attrNameLst>
                                          <p:attrName>ppt_w</p:attrName>
                                        </p:attrNameLst>
                                      </p:cBhvr>
                                      <p:tavLst>
                                        <p:tav tm="0">
                                          <p:val>
                                            <p:fltVal val="0"/>
                                          </p:val>
                                        </p:tav>
                                        <p:tav tm="100000">
                                          <p:val>
                                            <p:strVal val="#ppt_w"/>
                                          </p:val>
                                        </p:tav>
                                      </p:tavLst>
                                    </p:anim>
                                    <p:anim calcmode="lin" valueType="num">
                                      <p:cBhvr>
                                        <p:cTn id="34" dur="500" fill="hold"/>
                                        <p:tgtEl>
                                          <p:spTgt spid="26"/>
                                        </p:tgtEl>
                                        <p:attrNameLst>
                                          <p:attrName>ppt_h</p:attrName>
                                        </p:attrNameLst>
                                      </p:cBhvr>
                                      <p:tavLst>
                                        <p:tav tm="0">
                                          <p:val>
                                            <p:fltVal val="0"/>
                                          </p:val>
                                        </p:tav>
                                        <p:tav tm="100000">
                                          <p:val>
                                            <p:strVal val="#ppt_h"/>
                                          </p:val>
                                        </p:tav>
                                      </p:tavLst>
                                    </p:anim>
                                    <p:animEffect transition="in" filter="fade">
                                      <p:cBhvr>
                                        <p:cTn id="35" dur="500"/>
                                        <p:tgtEl>
                                          <p:spTgt spid="26"/>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250"/>
                                  </p:stCondLst>
                                  <p:childTnLst>
                                    <p:set>
                                      <p:cBhvr>
                                        <p:cTn id="39" dur="1" fill="hold">
                                          <p:stCondLst>
                                            <p:cond delay="249"/>
                                          </p:stCondLst>
                                        </p:cTn>
                                        <p:tgtEl>
                                          <p:spTgt spid="17"/>
                                        </p:tgtEl>
                                        <p:attrNameLst>
                                          <p:attrName>style.visibility</p:attrName>
                                        </p:attrNameLst>
                                      </p:cBhvr>
                                      <p:to>
                                        <p:strVal val="visible"/>
                                      </p:to>
                                    </p:set>
                                  </p:childTnLst>
                                </p:cTn>
                              </p:par>
                            </p:childTnLst>
                          </p:cTn>
                        </p:par>
                        <p:par>
                          <p:cTn id="40" fill="hold">
                            <p:stCondLst>
                              <p:cond delay="500"/>
                            </p:stCondLst>
                            <p:childTnLst>
                              <p:par>
                                <p:cTn id="41" presetID="21" presetClass="entr" presetSubtype="1" fill="hold" grpId="0"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heel(1)">
                                      <p:cBhvr>
                                        <p:cTn id="43" dur="500"/>
                                        <p:tgtEl>
                                          <p:spTgt spid="5"/>
                                        </p:tgtEl>
                                      </p:cBhvr>
                                    </p:animEffect>
                                  </p:childTnLst>
                                </p:cTn>
                              </p:par>
                            </p:childTnLst>
                          </p:cTn>
                        </p:par>
                        <p:par>
                          <p:cTn id="44" fill="hold">
                            <p:stCondLst>
                              <p:cond delay="1000"/>
                            </p:stCondLst>
                            <p:childTnLst>
                              <p:par>
                                <p:cTn id="45" presetID="53" presetClass="entr" presetSubtype="16"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p:cTn id="47" dur="500" fill="hold"/>
                                        <p:tgtEl>
                                          <p:spTgt spid="27"/>
                                        </p:tgtEl>
                                        <p:attrNameLst>
                                          <p:attrName>ppt_w</p:attrName>
                                        </p:attrNameLst>
                                      </p:cBhvr>
                                      <p:tavLst>
                                        <p:tav tm="0">
                                          <p:val>
                                            <p:fltVal val="0"/>
                                          </p:val>
                                        </p:tav>
                                        <p:tav tm="100000">
                                          <p:val>
                                            <p:strVal val="#ppt_w"/>
                                          </p:val>
                                        </p:tav>
                                      </p:tavLst>
                                    </p:anim>
                                    <p:anim calcmode="lin" valueType="num">
                                      <p:cBhvr>
                                        <p:cTn id="48" dur="500" fill="hold"/>
                                        <p:tgtEl>
                                          <p:spTgt spid="27"/>
                                        </p:tgtEl>
                                        <p:attrNameLst>
                                          <p:attrName>ppt_h</p:attrName>
                                        </p:attrNameLst>
                                      </p:cBhvr>
                                      <p:tavLst>
                                        <p:tav tm="0">
                                          <p:val>
                                            <p:fltVal val="0"/>
                                          </p:val>
                                        </p:tav>
                                        <p:tav tm="100000">
                                          <p:val>
                                            <p:strVal val="#ppt_h"/>
                                          </p:val>
                                        </p:tav>
                                      </p:tavLst>
                                    </p:anim>
                                    <p:animEffect transition="in" filter="fade">
                                      <p:cBhvr>
                                        <p:cTn id="49" dur="500"/>
                                        <p:tgtEl>
                                          <p:spTgt spid="27"/>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250"/>
                                  </p:stCondLst>
                                  <p:childTnLst>
                                    <p:set>
                                      <p:cBhvr>
                                        <p:cTn id="53" dur="1" fill="hold">
                                          <p:stCondLst>
                                            <p:cond delay="249"/>
                                          </p:stCondLst>
                                        </p:cTn>
                                        <p:tgtEl>
                                          <p:spTgt spid="20"/>
                                        </p:tgtEl>
                                        <p:attrNameLst>
                                          <p:attrName>style.visibility</p:attrName>
                                        </p:attrNameLst>
                                      </p:cBhvr>
                                      <p:to>
                                        <p:strVal val="visible"/>
                                      </p:to>
                                    </p:set>
                                  </p:childTnLst>
                                </p:cTn>
                              </p:par>
                            </p:childTnLst>
                          </p:cTn>
                        </p:par>
                        <p:par>
                          <p:cTn id="54" fill="hold">
                            <p:stCondLst>
                              <p:cond delay="500"/>
                            </p:stCondLst>
                            <p:childTnLst>
                              <p:par>
                                <p:cTn id="55" presetID="21" presetClass="entr" presetSubtype="1" fill="hold" grpId="0" nodeType="afterEffect">
                                  <p:stCondLst>
                                    <p:cond delay="0"/>
                                  </p:stCondLst>
                                  <p:childTnLst>
                                    <p:set>
                                      <p:cBhvr>
                                        <p:cTn id="56" dur="1" fill="hold">
                                          <p:stCondLst>
                                            <p:cond delay="0"/>
                                          </p:stCondLst>
                                        </p:cTn>
                                        <p:tgtEl>
                                          <p:spTgt spid="6"/>
                                        </p:tgtEl>
                                        <p:attrNameLst>
                                          <p:attrName>style.visibility</p:attrName>
                                        </p:attrNameLst>
                                      </p:cBhvr>
                                      <p:to>
                                        <p:strVal val="visible"/>
                                      </p:to>
                                    </p:set>
                                    <p:animEffect transition="in" filter="wheel(1)">
                                      <p:cBhvr>
                                        <p:cTn id="57" dur="500"/>
                                        <p:tgtEl>
                                          <p:spTgt spid="6"/>
                                        </p:tgtEl>
                                      </p:cBhvr>
                                    </p:animEffect>
                                  </p:childTnLst>
                                </p:cTn>
                              </p:par>
                            </p:childTnLst>
                          </p:cTn>
                        </p:par>
                        <p:par>
                          <p:cTn id="58" fill="hold">
                            <p:stCondLst>
                              <p:cond delay="1000"/>
                            </p:stCondLst>
                            <p:childTnLst>
                              <p:par>
                                <p:cTn id="59" presetID="53" presetClass="entr" presetSubtype="16" fill="hold" grpId="0" nodeType="after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p:cTn id="61" dur="500" fill="hold"/>
                                        <p:tgtEl>
                                          <p:spTgt spid="28"/>
                                        </p:tgtEl>
                                        <p:attrNameLst>
                                          <p:attrName>ppt_w</p:attrName>
                                        </p:attrNameLst>
                                      </p:cBhvr>
                                      <p:tavLst>
                                        <p:tav tm="0">
                                          <p:val>
                                            <p:fltVal val="0"/>
                                          </p:val>
                                        </p:tav>
                                        <p:tav tm="100000">
                                          <p:val>
                                            <p:strVal val="#ppt_w"/>
                                          </p:val>
                                        </p:tav>
                                      </p:tavLst>
                                    </p:anim>
                                    <p:anim calcmode="lin" valueType="num">
                                      <p:cBhvr>
                                        <p:cTn id="62" dur="500" fill="hold"/>
                                        <p:tgtEl>
                                          <p:spTgt spid="28"/>
                                        </p:tgtEl>
                                        <p:attrNameLst>
                                          <p:attrName>ppt_h</p:attrName>
                                        </p:attrNameLst>
                                      </p:cBhvr>
                                      <p:tavLst>
                                        <p:tav tm="0">
                                          <p:val>
                                            <p:fltVal val="0"/>
                                          </p:val>
                                        </p:tav>
                                        <p:tav tm="100000">
                                          <p:val>
                                            <p:strVal val="#ppt_h"/>
                                          </p:val>
                                        </p:tav>
                                      </p:tavLst>
                                    </p:anim>
                                    <p:animEffect transition="in" filter="fade">
                                      <p:cBhvr>
                                        <p:cTn id="63" dur="500"/>
                                        <p:tgtEl>
                                          <p:spTgt spid="28"/>
                                        </p:tgtEl>
                                      </p:cBhvr>
                                    </p:animEffec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250"/>
                                  </p:stCondLst>
                                  <p:childTnLst>
                                    <p:set>
                                      <p:cBhvr>
                                        <p:cTn id="67" dur="1" fill="hold">
                                          <p:stCondLst>
                                            <p:cond delay="249"/>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6" grpId="0" animBg="1"/>
      <p:bldP spid="3" grpId="0" animBg="1"/>
      <p:bldP spid="7" grpId="0"/>
      <p:bldP spid="17" grpId="0"/>
      <p:bldP spid="20" grpId="0"/>
      <p:bldP spid="23" grpId="0"/>
      <p:bldP spid="25" grpId="0"/>
      <p:bldP spid="26" grpId="0"/>
      <p:bldP spid="27" grpId="0"/>
      <p:bldP spid="28" grpId="0"/>
      <p:bldP spid="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2899328" y="2366099"/>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tx1"/>
                </a:solidFill>
                <a:latin typeface="方正黑体简体" panose="03000509000000000000" pitchFamily="65" charset="-122"/>
                <a:ea typeface="方正黑体简体" panose="03000509000000000000" pitchFamily="65" charset="-122"/>
              </a:rPr>
              <a:t>推荐系统的成功</a:t>
            </a:r>
            <a:endParaRPr lang="zh-CN" altLang="en-US" dirty="0"/>
          </a:p>
        </p:txBody>
      </p:sp>
      <p:sp>
        <p:nvSpPr>
          <p:cNvPr id="5" name="椭圆 4"/>
          <p:cNvSpPr/>
          <p:nvPr/>
        </p:nvSpPr>
        <p:spPr>
          <a:xfrm>
            <a:off x="4367388" y="2485061"/>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tx1"/>
                </a:solidFill>
                <a:latin typeface="方正黑体简体" panose="03000509000000000000" pitchFamily="65" charset="-122"/>
                <a:ea typeface="方正黑体简体" panose="03000509000000000000" pitchFamily="65" charset="-122"/>
              </a:rPr>
              <a:t>用户选择困难</a:t>
            </a:r>
            <a:endParaRPr lang="zh-CN" altLang="en-US" dirty="0">
              <a:solidFill>
                <a:schemeClr val="tx1"/>
              </a:solidFill>
            </a:endParaRPr>
          </a:p>
        </p:txBody>
      </p:sp>
      <p:sp>
        <p:nvSpPr>
          <p:cNvPr id="6" name="椭圆 5"/>
          <p:cNvSpPr/>
          <p:nvPr/>
        </p:nvSpPr>
        <p:spPr>
          <a:xfrm>
            <a:off x="3992552" y="1286323"/>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tx1"/>
                </a:solidFill>
                <a:latin typeface="方正黑体简体" panose="03000509000000000000" pitchFamily="65" charset="-122"/>
                <a:ea typeface="方正黑体简体" panose="03000509000000000000" pitchFamily="65" charset="-122"/>
              </a:rPr>
              <a:t>大量</a:t>
            </a:r>
            <a:r>
              <a:rPr lang="en-US" altLang="zh-CN" dirty="0">
                <a:solidFill>
                  <a:schemeClr val="tx1"/>
                </a:solidFill>
                <a:latin typeface="方正黑体简体" panose="03000509000000000000" pitchFamily="65" charset="-122"/>
                <a:ea typeface="方正黑体简体" panose="03000509000000000000" pitchFamily="65" charset="-122"/>
              </a:rPr>
              <a:t>poi</a:t>
            </a:r>
            <a:r>
              <a:rPr lang="zh-CN" altLang="en-US" dirty="0">
                <a:solidFill>
                  <a:schemeClr val="tx1"/>
                </a:solidFill>
                <a:latin typeface="方正黑体简体" panose="03000509000000000000" pitchFamily="65" charset="-122"/>
                <a:ea typeface="方正黑体简体" panose="03000509000000000000" pitchFamily="65" charset="-122"/>
              </a:rPr>
              <a:t>的出现</a:t>
            </a:r>
            <a:endParaRPr lang="zh-CN" altLang="en-US" dirty="0">
              <a:solidFill>
                <a:schemeClr val="tx1"/>
              </a:solidFill>
            </a:endParaRPr>
          </a:p>
        </p:txBody>
      </p:sp>
      <p:sp>
        <p:nvSpPr>
          <p:cNvPr id="8" name="椭圆 7"/>
          <p:cNvSpPr/>
          <p:nvPr/>
        </p:nvSpPr>
        <p:spPr>
          <a:xfrm>
            <a:off x="5108081" y="1686332"/>
            <a:ext cx="144016" cy="1440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196485" y="2887677"/>
            <a:ext cx="144016" cy="1440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5792157" y="2771955"/>
            <a:ext cx="144016" cy="1440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082605" y="1202662"/>
            <a:ext cx="2200731" cy="954107"/>
          </a:xfrm>
          <a:prstGeom prst="rect">
            <a:avLst/>
          </a:prstGeom>
        </p:spPr>
        <p:txBody>
          <a:bodyPr wrap="square">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快速的城市扩张大大延长了我们生活的物质疆界。地区，连同大量的</a:t>
            </a:r>
            <a:r>
              <a:rPr lang="en-US" altLang="zh-CN" sz="1400" dirty="0">
                <a:solidFill>
                  <a:schemeClr val="bg1"/>
                </a:solidFill>
                <a:latin typeface="方正黑体简体" panose="03000509000000000000" pitchFamily="65" charset="-122"/>
                <a:ea typeface="方正黑体简体" panose="03000509000000000000" pitchFamily="65" charset="-122"/>
              </a:rPr>
              <a:t>POI</a:t>
            </a:r>
            <a:r>
              <a:rPr lang="zh-CN" altLang="en-US" sz="1400" dirty="0">
                <a:solidFill>
                  <a:schemeClr val="bg1"/>
                </a:solidFill>
                <a:latin typeface="方正黑体简体" panose="03000509000000000000" pitchFamily="65" charset="-122"/>
                <a:ea typeface="方正黑体简体" panose="03000509000000000000" pitchFamily="65" charset="-122"/>
              </a:rPr>
              <a:t>（兴趣点）正在开发</a:t>
            </a:r>
          </a:p>
        </p:txBody>
      </p:sp>
      <p:sp>
        <p:nvSpPr>
          <p:cNvPr id="16" name="矩形 15"/>
          <p:cNvSpPr/>
          <p:nvPr/>
        </p:nvSpPr>
        <p:spPr>
          <a:xfrm>
            <a:off x="6804248" y="2552586"/>
            <a:ext cx="2200731" cy="1600438"/>
          </a:xfrm>
          <a:prstGeom prst="rect">
            <a:avLst/>
          </a:prstGeom>
        </p:spPr>
        <p:txBody>
          <a:bodyPr wrap="square">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“选择”，导致用户难以做出满意的决策“哪里”以有效的方式去。个性化</a:t>
            </a:r>
            <a:r>
              <a:rPr lang="en-US" altLang="zh-CN" sz="1400" dirty="0">
                <a:solidFill>
                  <a:schemeClr val="bg1"/>
                </a:solidFill>
                <a:latin typeface="方正黑体简体" panose="03000509000000000000" pitchFamily="65" charset="-122"/>
                <a:ea typeface="方正黑体简体" panose="03000509000000000000" pitchFamily="65" charset="-122"/>
              </a:rPr>
              <a:t>POI</a:t>
            </a:r>
            <a:r>
              <a:rPr lang="zh-CN" altLang="en-US" sz="1400" dirty="0">
                <a:solidFill>
                  <a:schemeClr val="bg1"/>
                </a:solidFill>
                <a:latin typeface="方正黑体简体" panose="03000509000000000000" pitchFamily="65" charset="-122"/>
                <a:ea typeface="方正黑体简体" panose="03000509000000000000" pitchFamily="65" charset="-122"/>
              </a:rPr>
              <a:t>推荐是一个提出的任务。帮助用户过滤掉有趣的</a:t>
            </a:r>
            <a:r>
              <a:rPr lang="en-US" altLang="zh-CN" sz="1400" dirty="0">
                <a:solidFill>
                  <a:schemeClr val="bg1"/>
                </a:solidFill>
                <a:latin typeface="方正黑体简体" panose="03000509000000000000" pitchFamily="65" charset="-122"/>
                <a:ea typeface="方正黑体简体" panose="03000509000000000000" pitchFamily="65" charset="-122"/>
              </a:rPr>
              <a:t>POI</a:t>
            </a:r>
            <a:r>
              <a:rPr lang="zh-CN" altLang="en-US" sz="1400" dirty="0">
                <a:solidFill>
                  <a:schemeClr val="bg1"/>
                </a:solidFill>
                <a:latin typeface="方正黑体简体" panose="03000509000000000000" pitchFamily="65" charset="-122"/>
                <a:ea typeface="方正黑体简体" panose="03000509000000000000" pitchFamily="65" charset="-122"/>
              </a:rPr>
              <a:t>并减少决策时间制作</a:t>
            </a:r>
          </a:p>
        </p:txBody>
      </p:sp>
      <p:sp>
        <p:nvSpPr>
          <p:cNvPr id="17" name="矩形 16"/>
          <p:cNvSpPr/>
          <p:nvPr/>
        </p:nvSpPr>
        <p:spPr>
          <a:xfrm>
            <a:off x="395536" y="2499742"/>
            <a:ext cx="2016224" cy="523220"/>
          </a:xfrm>
          <a:prstGeom prst="rect">
            <a:avLst/>
          </a:prstGeom>
        </p:spPr>
        <p:txBody>
          <a:bodyPr wrap="square">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推荐系统在其他应用场景下的成功应用</a:t>
            </a:r>
          </a:p>
        </p:txBody>
      </p:sp>
      <p:grpSp>
        <p:nvGrpSpPr>
          <p:cNvPr id="7" name="组合 6"/>
          <p:cNvGrpSpPr/>
          <p:nvPr/>
        </p:nvGrpSpPr>
        <p:grpSpPr>
          <a:xfrm>
            <a:off x="2207678" y="2789590"/>
            <a:ext cx="928141" cy="165106"/>
            <a:chOff x="2375251" y="2578555"/>
            <a:chExt cx="928141" cy="165106"/>
          </a:xfrm>
        </p:grpSpPr>
        <p:cxnSp>
          <p:nvCxnSpPr>
            <p:cNvPr id="21" name="直接连接符 20"/>
            <p:cNvCxnSpPr/>
            <p:nvPr/>
          </p:nvCxnSpPr>
          <p:spPr>
            <a:xfrm>
              <a:off x="2943859" y="2578555"/>
              <a:ext cx="359533" cy="1651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375251" y="2578556"/>
              <a:ext cx="568608" cy="105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5180088" y="1553094"/>
            <a:ext cx="928141" cy="191936"/>
            <a:chOff x="5180088" y="1553094"/>
            <a:chExt cx="928141" cy="191936"/>
          </a:xfrm>
        </p:grpSpPr>
        <p:cxnSp>
          <p:nvCxnSpPr>
            <p:cNvPr id="12" name="直接连接符 11"/>
            <p:cNvCxnSpPr/>
            <p:nvPr/>
          </p:nvCxnSpPr>
          <p:spPr>
            <a:xfrm flipV="1">
              <a:off x="5180088" y="1563638"/>
              <a:ext cx="359533" cy="1813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5539621" y="1553094"/>
              <a:ext cx="568608" cy="105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5899661" y="2643758"/>
            <a:ext cx="933077" cy="186664"/>
            <a:chOff x="5899661" y="2643758"/>
            <a:chExt cx="933077" cy="186664"/>
          </a:xfrm>
        </p:grpSpPr>
        <p:cxnSp>
          <p:nvCxnSpPr>
            <p:cNvPr id="19" name="直接连接符 18"/>
            <p:cNvCxnSpPr/>
            <p:nvPr/>
          </p:nvCxnSpPr>
          <p:spPr>
            <a:xfrm flipV="1">
              <a:off x="5899661" y="2649030"/>
              <a:ext cx="359533" cy="1813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6264130" y="2643758"/>
              <a:ext cx="568608" cy="105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3" name="椭圆 22">
            <a:extLst>
              <a:ext uri="{FF2B5EF4-FFF2-40B4-BE49-F238E27FC236}">
                <a16:creationId xmlns:a16="http://schemas.microsoft.com/office/drawing/2014/main" id="{66614344-604E-4A34-91B8-6502D5D395CF}"/>
              </a:ext>
            </a:extLst>
          </p:cNvPr>
          <p:cNvSpPr/>
          <p:nvPr/>
        </p:nvSpPr>
        <p:spPr>
          <a:xfrm>
            <a:off x="2671221" y="964744"/>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tx1"/>
                </a:solidFill>
                <a:latin typeface="方正黑体简体" panose="03000509000000000000" pitchFamily="65" charset="-122"/>
                <a:ea typeface="方正黑体简体" panose="03000509000000000000" pitchFamily="65" charset="-122"/>
              </a:rPr>
              <a:t>定位技术</a:t>
            </a:r>
            <a:endParaRPr lang="zh-CN" altLang="en-US" dirty="0">
              <a:solidFill>
                <a:schemeClr val="tx1"/>
              </a:solidFill>
            </a:endParaRPr>
          </a:p>
        </p:txBody>
      </p:sp>
      <p:sp>
        <p:nvSpPr>
          <p:cNvPr id="24" name="椭圆 23">
            <a:extLst>
              <a:ext uri="{FF2B5EF4-FFF2-40B4-BE49-F238E27FC236}">
                <a16:creationId xmlns:a16="http://schemas.microsoft.com/office/drawing/2014/main" id="{C24D3A53-9B3A-4663-AA0D-903EB09DEE69}"/>
              </a:ext>
            </a:extLst>
          </p:cNvPr>
          <p:cNvSpPr/>
          <p:nvPr/>
        </p:nvSpPr>
        <p:spPr>
          <a:xfrm>
            <a:off x="2899328" y="1411334"/>
            <a:ext cx="144016" cy="1440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a:extLst>
              <a:ext uri="{FF2B5EF4-FFF2-40B4-BE49-F238E27FC236}">
                <a16:creationId xmlns:a16="http://schemas.microsoft.com/office/drawing/2014/main" id="{707B562D-CFD1-4F8B-B05A-89B0F9CF541E}"/>
              </a:ext>
            </a:extLst>
          </p:cNvPr>
          <p:cNvGrpSpPr/>
          <p:nvPr/>
        </p:nvGrpSpPr>
        <p:grpSpPr>
          <a:xfrm>
            <a:off x="1960654" y="1309599"/>
            <a:ext cx="928141" cy="165106"/>
            <a:chOff x="2375251" y="2578555"/>
            <a:chExt cx="928141" cy="165106"/>
          </a:xfrm>
        </p:grpSpPr>
        <p:cxnSp>
          <p:nvCxnSpPr>
            <p:cNvPr id="29" name="直接连接符 28">
              <a:extLst>
                <a:ext uri="{FF2B5EF4-FFF2-40B4-BE49-F238E27FC236}">
                  <a16:creationId xmlns:a16="http://schemas.microsoft.com/office/drawing/2014/main" id="{9DAADBF0-8994-4B88-83F5-FCCBFA5CD67E}"/>
                </a:ext>
              </a:extLst>
            </p:cNvPr>
            <p:cNvCxnSpPr/>
            <p:nvPr/>
          </p:nvCxnSpPr>
          <p:spPr>
            <a:xfrm>
              <a:off x="2943859" y="2578555"/>
              <a:ext cx="359533" cy="1651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3CA01528-AB6F-4ADA-A9B6-DFC27A483E2B}"/>
                </a:ext>
              </a:extLst>
            </p:cNvPr>
            <p:cNvCxnSpPr/>
            <p:nvPr/>
          </p:nvCxnSpPr>
          <p:spPr>
            <a:xfrm flipV="1">
              <a:off x="2375251" y="2578556"/>
              <a:ext cx="568608" cy="105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1" name="矩形 30">
            <a:extLst>
              <a:ext uri="{FF2B5EF4-FFF2-40B4-BE49-F238E27FC236}">
                <a16:creationId xmlns:a16="http://schemas.microsoft.com/office/drawing/2014/main" id="{61BB0903-A897-4873-9486-FADBC00E411F}"/>
              </a:ext>
            </a:extLst>
          </p:cNvPr>
          <p:cNvSpPr/>
          <p:nvPr/>
        </p:nvSpPr>
        <p:spPr>
          <a:xfrm>
            <a:off x="914803" y="1182483"/>
            <a:ext cx="2016224" cy="307777"/>
          </a:xfrm>
          <a:prstGeom prst="rect">
            <a:avLst/>
          </a:prstGeom>
        </p:spPr>
        <p:txBody>
          <a:bodyPr wrap="square">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定位技术</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Scale>
                                      <p:cBhvr>
                                        <p:cTn id="7"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6"/>
                                        </p:tgtEl>
                                        <p:attrNameLst>
                                          <p:attrName>ppt_x</p:attrName>
                                          <p:attrName>ppt_y</p:attrName>
                                        </p:attrNameLst>
                                      </p:cBhvr>
                                    </p:animMotion>
                                    <p:animEffect transition="in" filter="fade">
                                      <p:cBhvr>
                                        <p:cTn id="9" dur="1000"/>
                                        <p:tgtEl>
                                          <p:spTgt spid="6"/>
                                        </p:tgtEl>
                                      </p:cBhvr>
                                    </p:animEffect>
                                  </p:childTnLst>
                                </p:cTn>
                              </p:par>
                            </p:childTnLst>
                          </p:cTn>
                        </p:par>
                        <p:par>
                          <p:cTn id="10" fill="hold">
                            <p:stCondLst>
                              <p:cond delay="1000"/>
                            </p:stCondLst>
                            <p:childTnLst>
                              <p:par>
                                <p:cTn id="11" presetID="5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Scale>
                                      <p:cBhvr>
                                        <p:cTn id="13"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4"/>
                                        </p:tgtEl>
                                        <p:attrNameLst>
                                          <p:attrName>ppt_x</p:attrName>
                                          <p:attrName>ppt_y</p:attrName>
                                        </p:attrNameLst>
                                      </p:cBhvr>
                                    </p:animMotion>
                                    <p:animEffect transition="in" filter="fade">
                                      <p:cBhvr>
                                        <p:cTn id="15" dur="1000"/>
                                        <p:tgtEl>
                                          <p:spTgt spid="4"/>
                                        </p:tgtEl>
                                      </p:cBhvr>
                                    </p:animEffect>
                                  </p:childTnLst>
                                </p:cTn>
                              </p:par>
                            </p:childTnLst>
                          </p:cTn>
                        </p:par>
                        <p:par>
                          <p:cTn id="16" fill="hold">
                            <p:stCondLst>
                              <p:cond delay="2000"/>
                            </p:stCondLst>
                            <p:childTnLst>
                              <p:par>
                                <p:cTn id="17" presetID="52"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Scale>
                                      <p:cBhvr>
                                        <p:cTn id="19"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5"/>
                                        </p:tgtEl>
                                        <p:attrNameLst>
                                          <p:attrName>ppt_x</p:attrName>
                                          <p:attrName>ppt_y</p:attrName>
                                        </p:attrNameLst>
                                      </p:cBhvr>
                                    </p:animMotion>
                                    <p:animEffect transition="in" filter="fade">
                                      <p:cBhvr>
                                        <p:cTn id="21" dur="1000"/>
                                        <p:tgtEl>
                                          <p:spTgt spid="5"/>
                                        </p:tgtEl>
                                      </p:cBhvr>
                                    </p:animEffect>
                                  </p:childTnLst>
                                </p:cTn>
                              </p:par>
                            </p:childTnLst>
                          </p:cTn>
                        </p:par>
                        <p:par>
                          <p:cTn id="22" fill="hold">
                            <p:stCondLst>
                              <p:cond delay="3000"/>
                            </p:stCondLst>
                            <p:childTnLst>
                              <p:par>
                                <p:cTn id="23" presetID="52" presetClass="entr" presetSubtype="0" fill="hold" grpId="0" nodeType="afterEffect">
                                  <p:stCondLst>
                                    <p:cond delay="0"/>
                                  </p:stCondLst>
                                  <p:childTnLst>
                                    <p:set>
                                      <p:cBhvr>
                                        <p:cTn id="24" dur="1" fill="hold">
                                          <p:stCondLst>
                                            <p:cond delay="0"/>
                                          </p:stCondLst>
                                        </p:cTn>
                                        <p:tgtEl>
                                          <p:spTgt spid="23"/>
                                        </p:tgtEl>
                                        <p:attrNameLst>
                                          <p:attrName>style.visibility</p:attrName>
                                        </p:attrNameLst>
                                      </p:cBhvr>
                                      <p:to>
                                        <p:strVal val="visible"/>
                                      </p:to>
                                    </p:set>
                                    <p:animScale>
                                      <p:cBhvr>
                                        <p:cTn id="25" dur="1000" decel="50000" fill="hold">
                                          <p:stCondLst>
                                            <p:cond delay="0"/>
                                          </p:stCondLst>
                                        </p:cTn>
                                        <p:tgtEl>
                                          <p:spTgt spid="2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23"/>
                                        </p:tgtEl>
                                        <p:attrNameLst>
                                          <p:attrName>ppt_x</p:attrName>
                                          <p:attrName>ppt_y</p:attrName>
                                        </p:attrNameLst>
                                      </p:cBhvr>
                                    </p:animMotion>
                                    <p:animEffect transition="in" filter="fade">
                                      <p:cBhvr>
                                        <p:cTn id="27" dur="1000"/>
                                        <p:tgtEl>
                                          <p:spTgt spid="23"/>
                                        </p:tgtEl>
                                      </p:cBhvr>
                                    </p:animEffect>
                                  </p:childTnLst>
                                </p:cTn>
                              </p:par>
                            </p:childTnLst>
                          </p:cTn>
                        </p:par>
                        <p:par>
                          <p:cTn id="28" fill="hold">
                            <p:stCondLst>
                              <p:cond delay="4000"/>
                            </p:stCondLst>
                            <p:childTnLst>
                              <p:par>
                                <p:cTn id="29" presetID="53" presetClass="entr" presetSubtype="16"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250" fill="hold"/>
                                        <p:tgtEl>
                                          <p:spTgt spid="8"/>
                                        </p:tgtEl>
                                        <p:attrNameLst>
                                          <p:attrName>ppt_w</p:attrName>
                                        </p:attrNameLst>
                                      </p:cBhvr>
                                      <p:tavLst>
                                        <p:tav tm="0">
                                          <p:val>
                                            <p:fltVal val="0"/>
                                          </p:val>
                                        </p:tav>
                                        <p:tav tm="100000">
                                          <p:val>
                                            <p:strVal val="#ppt_w"/>
                                          </p:val>
                                        </p:tav>
                                      </p:tavLst>
                                    </p:anim>
                                    <p:anim calcmode="lin" valueType="num">
                                      <p:cBhvr>
                                        <p:cTn id="32" dur="250" fill="hold"/>
                                        <p:tgtEl>
                                          <p:spTgt spid="8"/>
                                        </p:tgtEl>
                                        <p:attrNameLst>
                                          <p:attrName>ppt_h</p:attrName>
                                        </p:attrNameLst>
                                      </p:cBhvr>
                                      <p:tavLst>
                                        <p:tav tm="0">
                                          <p:val>
                                            <p:fltVal val="0"/>
                                          </p:val>
                                        </p:tav>
                                        <p:tav tm="100000">
                                          <p:val>
                                            <p:strVal val="#ppt_h"/>
                                          </p:val>
                                        </p:tav>
                                      </p:tavLst>
                                    </p:anim>
                                    <p:animEffect transition="in" filter="fade">
                                      <p:cBhvr>
                                        <p:cTn id="33" dur="250"/>
                                        <p:tgtEl>
                                          <p:spTgt spid="8"/>
                                        </p:tgtEl>
                                      </p:cBhvr>
                                    </p:animEffect>
                                  </p:childTnLst>
                                </p:cTn>
                              </p:par>
                            </p:childTnLst>
                          </p:cTn>
                        </p:par>
                        <p:par>
                          <p:cTn id="34" fill="hold">
                            <p:stCondLst>
                              <p:cond delay="4250"/>
                            </p:stCondLst>
                            <p:childTnLst>
                              <p:par>
                                <p:cTn id="35" presetID="22" presetClass="entr" presetSubtype="8" fill="hold" nodeType="after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wipe(left)">
                                      <p:cBhvr>
                                        <p:cTn id="37" dur="500"/>
                                        <p:tgtEl>
                                          <p:spTgt spid="2"/>
                                        </p:tgtEl>
                                      </p:cBhvr>
                                    </p:animEffect>
                                  </p:childTnLst>
                                </p:cTn>
                              </p:par>
                            </p:childTnLst>
                          </p:cTn>
                        </p:par>
                        <p:par>
                          <p:cTn id="38" fill="hold">
                            <p:stCondLst>
                              <p:cond delay="4750"/>
                            </p:stCondLst>
                            <p:childTnLst>
                              <p:par>
                                <p:cTn id="39" presetID="10" presetClass="entr" presetSubtype="0"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par>
                          <p:cTn id="42" fill="hold">
                            <p:stCondLst>
                              <p:cond delay="5250"/>
                            </p:stCondLst>
                            <p:childTnLst>
                              <p:par>
                                <p:cTn id="43" presetID="53" presetClass="entr" presetSubtype="16" fill="hold" grpId="0" nodeType="afterEffect">
                                  <p:stCondLst>
                                    <p:cond delay="0"/>
                                  </p:stCondLst>
                                  <p:childTnLst>
                                    <p:set>
                                      <p:cBhvr>
                                        <p:cTn id="44" dur="1" fill="hold">
                                          <p:stCondLst>
                                            <p:cond delay="0"/>
                                          </p:stCondLst>
                                        </p:cTn>
                                        <p:tgtEl>
                                          <p:spTgt spid="9"/>
                                        </p:tgtEl>
                                        <p:attrNameLst>
                                          <p:attrName>style.visibility</p:attrName>
                                        </p:attrNameLst>
                                      </p:cBhvr>
                                      <p:to>
                                        <p:strVal val="visible"/>
                                      </p:to>
                                    </p:set>
                                    <p:anim calcmode="lin" valueType="num">
                                      <p:cBhvr>
                                        <p:cTn id="45" dur="250" fill="hold"/>
                                        <p:tgtEl>
                                          <p:spTgt spid="9"/>
                                        </p:tgtEl>
                                        <p:attrNameLst>
                                          <p:attrName>ppt_w</p:attrName>
                                        </p:attrNameLst>
                                      </p:cBhvr>
                                      <p:tavLst>
                                        <p:tav tm="0">
                                          <p:val>
                                            <p:fltVal val="0"/>
                                          </p:val>
                                        </p:tav>
                                        <p:tav tm="100000">
                                          <p:val>
                                            <p:strVal val="#ppt_w"/>
                                          </p:val>
                                        </p:tav>
                                      </p:tavLst>
                                    </p:anim>
                                    <p:anim calcmode="lin" valueType="num">
                                      <p:cBhvr>
                                        <p:cTn id="46" dur="250" fill="hold"/>
                                        <p:tgtEl>
                                          <p:spTgt spid="9"/>
                                        </p:tgtEl>
                                        <p:attrNameLst>
                                          <p:attrName>ppt_h</p:attrName>
                                        </p:attrNameLst>
                                      </p:cBhvr>
                                      <p:tavLst>
                                        <p:tav tm="0">
                                          <p:val>
                                            <p:fltVal val="0"/>
                                          </p:val>
                                        </p:tav>
                                        <p:tav tm="100000">
                                          <p:val>
                                            <p:strVal val="#ppt_h"/>
                                          </p:val>
                                        </p:tav>
                                      </p:tavLst>
                                    </p:anim>
                                    <p:animEffect transition="in" filter="fade">
                                      <p:cBhvr>
                                        <p:cTn id="47" dur="250"/>
                                        <p:tgtEl>
                                          <p:spTgt spid="9"/>
                                        </p:tgtEl>
                                      </p:cBhvr>
                                    </p:animEffect>
                                  </p:childTnLst>
                                </p:cTn>
                              </p:par>
                            </p:childTnLst>
                          </p:cTn>
                        </p:par>
                        <p:par>
                          <p:cTn id="48" fill="hold">
                            <p:stCondLst>
                              <p:cond delay="5500"/>
                            </p:stCondLst>
                            <p:childTnLst>
                              <p:par>
                                <p:cTn id="49" presetID="22" presetClass="entr" presetSubtype="2" fill="hold" nodeType="afterEffect">
                                  <p:stCondLst>
                                    <p:cond delay="0"/>
                                  </p:stCondLst>
                                  <p:childTnLst>
                                    <p:set>
                                      <p:cBhvr>
                                        <p:cTn id="50" dur="1" fill="hold">
                                          <p:stCondLst>
                                            <p:cond delay="0"/>
                                          </p:stCondLst>
                                        </p:cTn>
                                        <p:tgtEl>
                                          <p:spTgt spid="7"/>
                                        </p:tgtEl>
                                        <p:attrNameLst>
                                          <p:attrName>style.visibility</p:attrName>
                                        </p:attrNameLst>
                                      </p:cBhvr>
                                      <p:to>
                                        <p:strVal val="visible"/>
                                      </p:to>
                                    </p:set>
                                    <p:animEffect transition="in" filter="wipe(right)">
                                      <p:cBhvr>
                                        <p:cTn id="51" dur="500"/>
                                        <p:tgtEl>
                                          <p:spTgt spid="7"/>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500"/>
                                        <p:tgtEl>
                                          <p:spTgt spid="17"/>
                                        </p:tgtEl>
                                      </p:cBhvr>
                                    </p:animEffect>
                                  </p:childTnLst>
                                </p:cTn>
                              </p:par>
                            </p:childTnLst>
                          </p:cTn>
                        </p:par>
                        <p:par>
                          <p:cTn id="56" fill="hold">
                            <p:stCondLst>
                              <p:cond delay="6500"/>
                            </p:stCondLst>
                            <p:childTnLst>
                              <p:par>
                                <p:cTn id="57" presetID="53" presetClass="entr" presetSubtype="16" fill="hold" grpId="0" nodeType="afterEffect">
                                  <p:stCondLst>
                                    <p:cond delay="0"/>
                                  </p:stCondLst>
                                  <p:childTnLst>
                                    <p:set>
                                      <p:cBhvr>
                                        <p:cTn id="58" dur="1" fill="hold">
                                          <p:stCondLst>
                                            <p:cond delay="0"/>
                                          </p:stCondLst>
                                        </p:cTn>
                                        <p:tgtEl>
                                          <p:spTgt spid="10"/>
                                        </p:tgtEl>
                                        <p:attrNameLst>
                                          <p:attrName>style.visibility</p:attrName>
                                        </p:attrNameLst>
                                      </p:cBhvr>
                                      <p:to>
                                        <p:strVal val="visible"/>
                                      </p:to>
                                    </p:set>
                                    <p:anim calcmode="lin" valueType="num">
                                      <p:cBhvr>
                                        <p:cTn id="59" dur="250" fill="hold"/>
                                        <p:tgtEl>
                                          <p:spTgt spid="10"/>
                                        </p:tgtEl>
                                        <p:attrNameLst>
                                          <p:attrName>ppt_w</p:attrName>
                                        </p:attrNameLst>
                                      </p:cBhvr>
                                      <p:tavLst>
                                        <p:tav tm="0">
                                          <p:val>
                                            <p:fltVal val="0"/>
                                          </p:val>
                                        </p:tav>
                                        <p:tav tm="100000">
                                          <p:val>
                                            <p:strVal val="#ppt_w"/>
                                          </p:val>
                                        </p:tav>
                                      </p:tavLst>
                                    </p:anim>
                                    <p:anim calcmode="lin" valueType="num">
                                      <p:cBhvr>
                                        <p:cTn id="60" dur="250" fill="hold"/>
                                        <p:tgtEl>
                                          <p:spTgt spid="10"/>
                                        </p:tgtEl>
                                        <p:attrNameLst>
                                          <p:attrName>ppt_h</p:attrName>
                                        </p:attrNameLst>
                                      </p:cBhvr>
                                      <p:tavLst>
                                        <p:tav tm="0">
                                          <p:val>
                                            <p:fltVal val="0"/>
                                          </p:val>
                                        </p:tav>
                                        <p:tav tm="100000">
                                          <p:val>
                                            <p:strVal val="#ppt_h"/>
                                          </p:val>
                                        </p:tav>
                                      </p:tavLst>
                                    </p:anim>
                                    <p:animEffect transition="in" filter="fade">
                                      <p:cBhvr>
                                        <p:cTn id="61" dur="250"/>
                                        <p:tgtEl>
                                          <p:spTgt spid="10"/>
                                        </p:tgtEl>
                                      </p:cBhvr>
                                    </p:animEffect>
                                  </p:childTnLst>
                                </p:cTn>
                              </p:par>
                            </p:childTnLst>
                          </p:cTn>
                        </p:par>
                        <p:par>
                          <p:cTn id="62" fill="hold">
                            <p:stCondLst>
                              <p:cond delay="6750"/>
                            </p:stCondLst>
                            <p:childTnLst>
                              <p:par>
                                <p:cTn id="63" presetID="22" presetClass="entr" presetSubtype="8" fill="hold" nodeType="afterEffect">
                                  <p:stCondLst>
                                    <p:cond delay="0"/>
                                  </p:stCondLst>
                                  <p:childTnLst>
                                    <p:set>
                                      <p:cBhvr>
                                        <p:cTn id="64" dur="1" fill="hold">
                                          <p:stCondLst>
                                            <p:cond delay="0"/>
                                          </p:stCondLst>
                                        </p:cTn>
                                        <p:tgtEl>
                                          <p:spTgt spid="3"/>
                                        </p:tgtEl>
                                        <p:attrNameLst>
                                          <p:attrName>style.visibility</p:attrName>
                                        </p:attrNameLst>
                                      </p:cBhvr>
                                      <p:to>
                                        <p:strVal val="visible"/>
                                      </p:to>
                                    </p:set>
                                    <p:animEffect transition="in" filter="wipe(left)">
                                      <p:cBhvr>
                                        <p:cTn id="65" dur="500"/>
                                        <p:tgtEl>
                                          <p:spTgt spid="3"/>
                                        </p:tgtEl>
                                      </p:cBhvr>
                                    </p:animEffect>
                                  </p:childTnLst>
                                </p:cTn>
                              </p:par>
                            </p:childTnLst>
                          </p:cTn>
                        </p:par>
                        <p:par>
                          <p:cTn id="66" fill="hold">
                            <p:stCondLst>
                              <p:cond delay="7250"/>
                            </p:stCondLst>
                            <p:childTnLst>
                              <p:par>
                                <p:cTn id="67" presetID="10" presetClass="entr" presetSubtype="0" fill="hold" grpId="0" nodeType="afterEffect">
                                  <p:stCondLst>
                                    <p:cond delay="0"/>
                                  </p:stCondLst>
                                  <p:childTnLst>
                                    <p:set>
                                      <p:cBhvr>
                                        <p:cTn id="68" dur="1" fill="hold">
                                          <p:stCondLst>
                                            <p:cond delay="0"/>
                                          </p:stCondLst>
                                        </p:cTn>
                                        <p:tgtEl>
                                          <p:spTgt spid="16"/>
                                        </p:tgtEl>
                                        <p:attrNameLst>
                                          <p:attrName>style.visibility</p:attrName>
                                        </p:attrNameLst>
                                      </p:cBhvr>
                                      <p:to>
                                        <p:strVal val="visible"/>
                                      </p:to>
                                    </p:set>
                                    <p:animEffect transition="in" filter="fade">
                                      <p:cBhvr>
                                        <p:cTn id="69" dur="500"/>
                                        <p:tgtEl>
                                          <p:spTgt spid="16"/>
                                        </p:tgtEl>
                                      </p:cBhvr>
                                    </p:animEffect>
                                  </p:childTnLst>
                                </p:cTn>
                              </p:par>
                            </p:childTnLst>
                          </p:cTn>
                        </p:par>
                        <p:par>
                          <p:cTn id="70" fill="hold">
                            <p:stCondLst>
                              <p:cond delay="7750"/>
                            </p:stCondLst>
                            <p:childTnLst>
                              <p:par>
                                <p:cTn id="71" presetID="53" presetClass="entr" presetSubtype="16" fill="hold" grpId="0" nodeType="afterEffect">
                                  <p:stCondLst>
                                    <p:cond delay="0"/>
                                  </p:stCondLst>
                                  <p:childTnLst>
                                    <p:set>
                                      <p:cBhvr>
                                        <p:cTn id="72" dur="1" fill="hold">
                                          <p:stCondLst>
                                            <p:cond delay="0"/>
                                          </p:stCondLst>
                                        </p:cTn>
                                        <p:tgtEl>
                                          <p:spTgt spid="24"/>
                                        </p:tgtEl>
                                        <p:attrNameLst>
                                          <p:attrName>style.visibility</p:attrName>
                                        </p:attrNameLst>
                                      </p:cBhvr>
                                      <p:to>
                                        <p:strVal val="visible"/>
                                      </p:to>
                                    </p:set>
                                    <p:anim calcmode="lin" valueType="num">
                                      <p:cBhvr>
                                        <p:cTn id="73" dur="250" fill="hold"/>
                                        <p:tgtEl>
                                          <p:spTgt spid="24"/>
                                        </p:tgtEl>
                                        <p:attrNameLst>
                                          <p:attrName>ppt_w</p:attrName>
                                        </p:attrNameLst>
                                      </p:cBhvr>
                                      <p:tavLst>
                                        <p:tav tm="0">
                                          <p:val>
                                            <p:fltVal val="0"/>
                                          </p:val>
                                        </p:tav>
                                        <p:tav tm="100000">
                                          <p:val>
                                            <p:strVal val="#ppt_w"/>
                                          </p:val>
                                        </p:tav>
                                      </p:tavLst>
                                    </p:anim>
                                    <p:anim calcmode="lin" valueType="num">
                                      <p:cBhvr>
                                        <p:cTn id="74" dur="250" fill="hold"/>
                                        <p:tgtEl>
                                          <p:spTgt spid="24"/>
                                        </p:tgtEl>
                                        <p:attrNameLst>
                                          <p:attrName>ppt_h</p:attrName>
                                        </p:attrNameLst>
                                      </p:cBhvr>
                                      <p:tavLst>
                                        <p:tav tm="0">
                                          <p:val>
                                            <p:fltVal val="0"/>
                                          </p:val>
                                        </p:tav>
                                        <p:tav tm="100000">
                                          <p:val>
                                            <p:strVal val="#ppt_h"/>
                                          </p:val>
                                        </p:tav>
                                      </p:tavLst>
                                    </p:anim>
                                    <p:animEffect transition="in" filter="fade">
                                      <p:cBhvr>
                                        <p:cTn id="75" dur="250"/>
                                        <p:tgtEl>
                                          <p:spTgt spid="24"/>
                                        </p:tgtEl>
                                      </p:cBhvr>
                                    </p:animEffect>
                                  </p:childTnLst>
                                </p:cTn>
                              </p:par>
                            </p:childTnLst>
                          </p:cTn>
                        </p:par>
                        <p:par>
                          <p:cTn id="76" fill="hold">
                            <p:stCondLst>
                              <p:cond delay="8000"/>
                            </p:stCondLst>
                            <p:childTnLst>
                              <p:par>
                                <p:cTn id="77" presetID="22" presetClass="entr" presetSubtype="2" fill="hold" nodeType="afterEffect">
                                  <p:stCondLst>
                                    <p:cond delay="0"/>
                                  </p:stCondLst>
                                  <p:childTnLst>
                                    <p:set>
                                      <p:cBhvr>
                                        <p:cTn id="78" dur="1" fill="hold">
                                          <p:stCondLst>
                                            <p:cond delay="0"/>
                                          </p:stCondLst>
                                        </p:cTn>
                                        <p:tgtEl>
                                          <p:spTgt spid="25"/>
                                        </p:tgtEl>
                                        <p:attrNameLst>
                                          <p:attrName>style.visibility</p:attrName>
                                        </p:attrNameLst>
                                      </p:cBhvr>
                                      <p:to>
                                        <p:strVal val="visible"/>
                                      </p:to>
                                    </p:set>
                                    <p:animEffect transition="in" filter="wipe(right)">
                                      <p:cBhvr>
                                        <p:cTn id="79" dur="500"/>
                                        <p:tgtEl>
                                          <p:spTgt spid="25"/>
                                        </p:tgtEl>
                                      </p:cBhvr>
                                    </p:animEffect>
                                  </p:childTnLst>
                                </p:cTn>
                              </p:par>
                            </p:childTnLst>
                          </p:cTn>
                        </p:par>
                        <p:par>
                          <p:cTn id="80" fill="hold">
                            <p:stCondLst>
                              <p:cond delay="8500"/>
                            </p:stCondLst>
                            <p:childTnLst>
                              <p:par>
                                <p:cTn id="81" presetID="10" presetClass="entr" presetSubtype="0" fill="hold" grpId="0" nodeType="after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fade">
                                      <p:cBhvr>
                                        <p:cTn id="8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P spid="9" grpId="0" animBg="1"/>
      <p:bldP spid="10" grpId="0" animBg="1"/>
      <p:bldP spid="15" grpId="0"/>
      <p:bldP spid="16" grpId="0"/>
      <p:bldP spid="17" grpId="0"/>
      <p:bldP spid="23" grpId="0" animBg="1"/>
      <p:bldP spid="24" grpId="0" animBg="1"/>
      <p:bldP spid="3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MH_Other_2">
            <a:extLst>
              <a:ext uri="{FF2B5EF4-FFF2-40B4-BE49-F238E27FC236}">
                <a16:creationId xmlns:a16="http://schemas.microsoft.com/office/drawing/2014/main" id="{71B78B2B-9741-47EB-973E-5DB165F7EC35}"/>
              </a:ext>
            </a:extLst>
          </p:cNvPr>
          <p:cNvSpPr/>
          <p:nvPr>
            <p:custDataLst>
              <p:tags r:id="rId1"/>
            </p:custDataLst>
          </p:nvPr>
        </p:nvSpPr>
        <p:spPr>
          <a:xfrm>
            <a:off x="1835696" y="1605806"/>
            <a:ext cx="648072" cy="425450"/>
          </a:xfrm>
          <a:prstGeom prst="roundRect">
            <a:avLst>
              <a:gd name="adj" fmla="val 8818"/>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r>
              <a:rPr lang="en-US" altLang="zh-CN" dirty="0">
                <a:solidFill>
                  <a:schemeClr val="bg1"/>
                </a:solidFill>
                <a:latin typeface="方正黑体简体" panose="03000509000000000000" pitchFamily="65" charset="-122"/>
                <a:ea typeface="方正黑体简体" panose="03000509000000000000" pitchFamily="65" charset="-122"/>
              </a:rPr>
              <a:t>01</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32" name="MH_Other_2">
            <a:extLst>
              <a:ext uri="{FF2B5EF4-FFF2-40B4-BE49-F238E27FC236}">
                <a16:creationId xmlns:a16="http://schemas.microsoft.com/office/drawing/2014/main" id="{BD7A6842-9879-490D-916B-443864D27BDF}"/>
              </a:ext>
            </a:extLst>
          </p:cNvPr>
          <p:cNvSpPr/>
          <p:nvPr>
            <p:custDataLst>
              <p:tags r:id="rId2"/>
            </p:custDataLst>
          </p:nvPr>
        </p:nvSpPr>
        <p:spPr>
          <a:xfrm>
            <a:off x="1835696" y="2835672"/>
            <a:ext cx="648072" cy="425450"/>
          </a:xfrm>
          <a:prstGeom prst="roundRect">
            <a:avLst>
              <a:gd name="adj" fmla="val 8818"/>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r>
              <a:rPr lang="en-US" altLang="zh-CN" dirty="0">
                <a:solidFill>
                  <a:schemeClr val="bg1"/>
                </a:solidFill>
                <a:latin typeface="方正黑体简体" panose="03000509000000000000" pitchFamily="65" charset="-122"/>
                <a:ea typeface="方正黑体简体" panose="03000509000000000000" pitchFamily="65" charset="-122"/>
              </a:rPr>
              <a:t>02</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33" name="MH_Other_2">
            <a:extLst>
              <a:ext uri="{FF2B5EF4-FFF2-40B4-BE49-F238E27FC236}">
                <a16:creationId xmlns:a16="http://schemas.microsoft.com/office/drawing/2014/main" id="{8093E55F-6CC6-43B3-99FA-AE6BF08EB8EE}"/>
              </a:ext>
            </a:extLst>
          </p:cNvPr>
          <p:cNvSpPr/>
          <p:nvPr>
            <p:custDataLst>
              <p:tags r:id="rId3"/>
            </p:custDataLst>
          </p:nvPr>
        </p:nvSpPr>
        <p:spPr>
          <a:xfrm>
            <a:off x="1835696" y="4043710"/>
            <a:ext cx="648072" cy="425450"/>
          </a:xfrm>
          <a:prstGeom prst="roundRect">
            <a:avLst>
              <a:gd name="adj" fmla="val 8818"/>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r>
              <a:rPr lang="en-US" altLang="zh-CN" dirty="0">
                <a:solidFill>
                  <a:schemeClr val="bg1"/>
                </a:solidFill>
                <a:latin typeface="方正黑体简体" panose="03000509000000000000" pitchFamily="65" charset="-122"/>
                <a:ea typeface="方正黑体简体" panose="03000509000000000000" pitchFamily="65" charset="-122"/>
              </a:rPr>
              <a:t>03</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34" name="MH_Other_1">
            <a:extLst>
              <a:ext uri="{FF2B5EF4-FFF2-40B4-BE49-F238E27FC236}">
                <a16:creationId xmlns:a16="http://schemas.microsoft.com/office/drawing/2014/main" id="{950C1005-368E-489D-B77A-B42DFB17C266}"/>
              </a:ext>
            </a:extLst>
          </p:cNvPr>
          <p:cNvSpPr/>
          <p:nvPr>
            <p:custDataLst>
              <p:tags r:id="rId4"/>
            </p:custDataLst>
          </p:nvPr>
        </p:nvSpPr>
        <p:spPr>
          <a:xfrm>
            <a:off x="2232273" y="1275606"/>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35" name="MH_SubTitle_1">
            <a:extLst>
              <a:ext uri="{FF2B5EF4-FFF2-40B4-BE49-F238E27FC236}">
                <a16:creationId xmlns:a16="http://schemas.microsoft.com/office/drawing/2014/main" id="{858F215D-B240-42F3-A9CE-9FB165129174}"/>
              </a:ext>
            </a:extLst>
          </p:cNvPr>
          <p:cNvSpPr/>
          <p:nvPr>
            <p:custDataLst>
              <p:tags r:id="rId5"/>
            </p:custDataLst>
          </p:nvPr>
        </p:nvSpPr>
        <p:spPr>
          <a:xfrm>
            <a:off x="2325936" y="1367681"/>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en-US" altLang="zh-CN"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1</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sp>
        <p:nvSpPr>
          <p:cNvPr id="36" name="MH_Other_1">
            <a:extLst>
              <a:ext uri="{FF2B5EF4-FFF2-40B4-BE49-F238E27FC236}">
                <a16:creationId xmlns:a16="http://schemas.microsoft.com/office/drawing/2014/main" id="{C0BC3781-5F8B-405C-87D6-65054DAB55A0}"/>
              </a:ext>
            </a:extLst>
          </p:cNvPr>
          <p:cNvSpPr/>
          <p:nvPr>
            <p:custDataLst>
              <p:tags r:id="rId6"/>
            </p:custDataLst>
          </p:nvPr>
        </p:nvSpPr>
        <p:spPr>
          <a:xfrm>
            <a:off x="2232273" y="2505472"/>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37" name="MH_SubTitle_1">
            <a:extLst>
              <a:ext uri="{FF2B5EF4-FFF2-40B4-BE49-F238E27FC236}">
                <a16:creationId xmlns:a16="http://schemas.microsoft.com/office/drawing/2014/main" id="{CB13B4D4-3311-46D7-9600-A50DDAE15B4A}"/>
              </a:ext>
            </a:extLst>
          </p:cNvPr>
          <p:cNvSpPr/>
          <p:nvPr>
            <p:custDataLst>
              <p:tags r:id="rId7"/>
            </p:custDataLst>
          </p:nvPr>
        </p:nvSpPr>
        <p:spPr>
          <a:xfrm>
            <a:off x="2325936" y="2597547"/>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en-US" altLang="zh-CN"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2</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sp>
        <p:nvSpPr>
          <p:cNvPr id="38" name="MH_Other_1">
            <a:extLst>
              <a:ext uri="{FF2B5EF4-FFF2-40B4-BE49-F238E27FC236}">
                <a16:creationId xmlns:a16="http://schemas.microsoft.com/office/drawing/2014/main" id="{97731C87-1F58-4342-A733-8FA7EEDAA113}"/>
              </a:ext>
            </a:extLst>
          </p:cNvPr>
          <p:cNvSpPr/>
          <p:nvPr>
            <p:custDataLst>
              <p:tags r:id="rId8"/>
            </p:custDataLst>
          </p:nvPr>
        </p:nvSpPr>
        <p:spPr>
          <a:xfrm>
            <a:off x="2232273" y="3713510"/>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39" name="MH_SubTitle_1">
            <a:extLst>
              <a:ext uri="{FF2B5EF4-FFF2-40B4-BE49-F238E27FC236}">
                <a16:creationId xmlns:a16="http://schemas.microsoft.com/office/drawing/2014/main" id="{3F6D38C6-7A26-4EE7-85E5-F8132D994863}"/>
              </a:ext>
            </a:extLst>
          </p:cNvPr>
          <p:cNvSpPr/>
          <p:nvPr>
            <p:custDataLst>
              <p:tags r:id="rId9"/>
            </p:custDataLst>
          </p:nvPr>
        </p:nvSpPr>
        <p:spPr>
          <a:xfrm>
            <a:off x="2325936" y="3805585"/>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en-US" altLang="zh-CN"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3</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sp>
        <p:nvSpPr>
          <p:cNvPr id="40" name="TextBox 5">
            <a:extLst>
              <a:ext uri="{FF2B5EF4-FFF2-40B4-BE49-F238E27FC236}">
                <a16:creationId xmlns:a16="http://schemas.microsoft.com/office/drawing/2014/main" id="{6D4F85AD-EEA8-499C-8A5E-385D76A6DA72}"/>
              </a:ext>
            </a:extLst>
          </p:cNvPr>
          <p:cNvSpPr txBox="1"/>
          <p:nvPr/>
        </p:nvSpPr>
        <p:spPr>
          <a:xfrm>
            <a:off x="3505908" y="1663848"/>
            <a:ext cx="3980039" cy="307777"/>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地理</a:t>
            </a:r>
            <a:r>
              <a:rPr lang="en-US" altLang="zh-CN" sz="1400" dirty="0">
                <a:solidFill>
                  <a:schemeClr val="bg1"/>
                </a:solidFill>
                <a:latin typeface="方正黑体简体" panose="03000509000000000000" pitchFamily="65" charset="-122"/>
                <a:ea typeface="方正黑体简体" panose="03000509000000000000" pitchFamily="65" charset="-122"/>
              </a:rPr>
              <a:t>-</a:t>
            </a:r>
            <a:r>
              <a:rPr lang="zh-CN" altLang="en-US" sz="1400" dirty="0">
                <a:solidFill>
                  <a:schemeClr val="bg1"/>
                </a:solidFill>
                <a:latin typeface="方正黑体简体" panose="03000509000000000000" pitchFamily="65" charset="-122"/>
                <a:ea typeface="方正黑体简体" panose="03000509000000000000" pitchFamily="65" charset="-122"/>
              </a:rPr>
              <a:t>社会相关性</a:t>
            </a:r>
          </a:p>
        </p:txBody>
      </p:sp>
      <p:sp>
        <p:nvSpPr>
          <p:cNvPr id="41" name="TextBox 17">
            <a:extLst>
              <a:ext uri="{FF2B5EF4-FFF2-40B4-BE49-F238E27FC236}">
                <a16:creationId xmlns:a16="http://schemas.microsoft.com/office/drawing/2014/main" id="{C455C8A8-8440-48E6-9D1B-F36041A69924}"/>
              </a:ext>
            </a:extLst>
          </p:cNvPr>
          <p:cNvSpPr txBox="1"/>
          <p:nvPr/>
        </p:nvSpPr>
        <p:spPr>
          <a:xfrm>
            <a:off x="3531604" y="2893714"/>
            <a:ext cx="3980039" cy="307777"/>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地理</a:t>
            </a:r>
            <a:r>
              <a:rPr lang="en-US" altLang="zh-CN" sz="1400" dirty="0">
                <a:solidFill>
                  <a:schemeClr val="bg1"/>
                </a:solidFill>
                <a:latin typeface="方正黑体简体" panose="03000509000000000000" pitchFamily="65" charset="-122"/>
                <a:ea typeface="方正黑体简体" panose="03000509000000000000" pitchFamily="65" charset="-122"/>
              </a:rPr>
              <a:t>-</a:t>
            </a:r>
            <a:r>
              <a:rPr lang="zh-CN" altLang="en-US" sz="1400" dirty="0">
                <a:solidFill>
                  <a:schemeClr val="bg1"/>
                </a:solidFill>
                <a:latin typeface="方正黑体简体" panose="03000509000000000000" pitchFamily="65" charset="-122"/>
                <a:ea typeface="方正黑体简体" panose="03000509000000000000" pitchFamily="65" charset="-122"/>
              </a:rPr>
              <a:t>时间模式</a:t>
            </a:r>
          </a:p>
        </p:txBody>
      </p:sp>
      <p:sp>
        <p:nvSpPr>
          <p:cNvPr id="42" name="TextBox 21">
            <a:extLst>
              <a:ext uri="{FF2B5EF4-FFF2-40B4-BE49-F238E27FC236}">
                <a16:creationId xmlns:a16="http://schemas.microsoft.com/office/drawing/2014/main" id="{9BC6B5CF-BA21-4805-8956-E37F85F0B4C9}"/>
              </a:ext>
            </a:extLst>
          </p:cNvPr>
          <p:cNvSpPr txBox="1"/>
          <p:nvPr/>
        </p:nvSpPr>
        <p:spPr>
          <a:xfrm>
            <a:off x="3531603" y="4042965"/>
            <a:ext cx="3980039" cy="307777"/>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地理</a:t>
            </a:r>
            <a:r>
              <a:rPr lang="en-US" altLang="zh-CN" sz="1400" dirty="0">
                <a:solidFill>
                  <a:schemeClr val="bg1"/>
                </a:solidFill>
                <a:latin typeface="方正黑体简体" panose="03000509000000000000" pitchFamily="65" charset="-122"/>
                <a:ea typeface="方正黑体简体" panose="03000509000000000000" pitchFamily="65" charset="-122"/>
              </a:rPr>
              <a:t>-</a:t>
            </a:r>
            <a:r>
              <a:rPr lang="zh-CN" altLang="en-US" sz="1400" dirty="0">
                <a:solidFill>
                  <a:schemeClr val="bg1"/>
                </a:solidFill>
                <a:latin typeface="方正黑体简体" panose="03000509000000000000" pitchFamily="65" charset="-122"/>
                <a:ea typeface="方正黑体简体" panose="03000509000000000000" pitchFamily="65" charset="-122"/>
              </a:rPr>
              <a:t>内容指示</a:t>
            </a:r>
          </a:p>
        </p:txBody>
      </p:sp>
      <p:sp>
        <p:nvSpPr>
          <p:cNvPr id="13" name="文本框 12">
            <a:extLst>
              <a:ext uri="{FF2B5EF4-FFF2-40B4-BE49-F238E27FC236}">
                <a16:creationId xmlns:a16="http://schemas.microsoft.com/office/drawing/2014/main" id="{4512E44B-017E-4B02-9042-7FABB2EF81BF}"/>
              </a:ext>
            </a:extLst>
          </p:cNvPr>
          <p:cNvSpPr txBox="1"/>
          <p:nvPr/>
        </p:nvSpPr>
        <p:spPr>
          <a:xfrm>
            <a:off x="467544" y="1971625"/>
            <a:ext cx="625872" cy="1754326"/>
          </a:xfrm>
          <a:prstGeom prst="rect">
            <a:avLst/>
          </a:prstGeom>
          <a:noFill/>
        </p:spPr>
        <p:txBody>
          <a:bodyPr wrap="square" rtlCol="0">
            <a:spAutoFit/>
          </a:bodyPr>
          <a:lstStyle/>
          <a:p>
            <a:r>
              <a:rPr lang="en-US" altLang="zh-CN" dirty="0">
                <a:solidFill>
                  <a:schemeClr val="bg1"/>
                </a:solidFill>
              </a:rPr>
              <a:t>POI</a:t>
            </a:r>
            <a:r>
              <a:rPr lang="zh-CN" altLang="en-US" dirty="0">
                <a:solidFill>
                  <a:schemeClr val="bg1"/>
                </a:solidFill>
              </a:rPr>
              <a:t>推荐的特点</a:t>
            </a:r>
          </a:p>
        </p:txBody>
      </p:sp>
    </p:spTree>
    <p:extLst>
      <p:ext uri="{BB962C8B-B14F-4D97-AF65-F5344CB8AC3E}">
        <p14:creationId xmlns:p14="http://schemas.microsoft.com/office/powerpoint/2010/main" val="840699560"/>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par>
                          <p:cTn id="11" fill="hold">
                            <p:stCondLst>
                              <p:cond delay="500"/>
                            </p:stCondLst>
                            <p:childTnLst>
                              <p:par>
                                <p:cTn id="12" presetID="21" presetClass="entr" presetSubtype="1" fill="hold" grpId="0" nodeType="after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wheel(1)">
                                      <p:cBhvr>
                                        <p:cTn id="14" dur="250"/>
                                        <p:tgtEl>
                                          <p:spTgt spid="34"/>
                                        </p:tgtEl>
                                      </p:cBhvr>
                                    </p:animEffect>
                                  </p:childTnLst>
                                </p:cTn>
                              </p:par>
                            </p:childTnLst>
                          </p:cTn>
                        </p:par>
                        <p:par>
                          <p:cTn id="15" fill="hold">
                            <p:stCondLst>
                              <p:cond delay="750"/>
                            </p:stCondLst>
                            <p:childTnLst>
                              <p:par>
                                <p:cTn id="16" presetID="10" presetClass="entr" presetSubtype="0" fill="hold" grpId="0" nodeType="after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childTnLst>
                          </p:cTn>
                        </p:par>
                        <p:par>
                          <p:cTn id="19" fill="hold">
                            <p:stCondLst>
                              <p:cond delay="1250"/>
                            </p:stCondLst>
                            <p:childTnLst>
                              <p:par>
                                <p:cTn id="20" presetID="10" presetClass="entr" presetSubtype="0" fill="hold" grpId="0" nodeType="after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500"/>
                                        <p:tgtEl>
                                          <p:spTgt spid="32"/>
                                        </p:tgtEl>
                                      </p:cBhvr>
                                    </p:animEffect>
                                  </p:childTnLst>
                                </p:cTn>
                              </p:par>
                            </p:childTnLst>
                          </p:cTn>
                        </p:par>
                        <p:par>
                          <p:cTn id="23" fill="hold">
                            <p:stCondLst>
                              <p:cond delay="1750"/>
                            </p:stCondLst>
                            <p:childTnLst>
                              <p:par>
                                <p:cTn id="24" presetID="21" presetClass="entr" presetSubtype="1" fill="hold" grpId="0" nodeType="after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wheel(1)">
                                      <p:cBhvr>
                                        <p:cTn id="26" dur="250"/>
                                        <p:tgtEl>
                                          <p:spTgt spid="36"/>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fade">
                                      <p:cBhvr>
                                        <p:cTn id="30" dur="500"/>
                                        <p:tgtEl>
                                          <p:spTgt spid="37"/>
                                        </p:tgtEl>
                                      </p:cBhvr>
                                    </p:animEffect>
                                  </p:childTnLst>
                                </p:cTn>
                              </p:par>
                            </p:childTnLst>
                          </p:cTn>
                        </p:par>
                        <p:par>
                          <p:cTn id="31" fill="hold">
                            <p:stCondLst>
                              <p:cond delay="2500"/>
                            </p:stCondLst>
                            <p:childTnLst>
                              <p:par>
                                <p:cTn id="32" presetID="10" presetClass="entr" presetSubtype="0" fill="hold" grpId="0" nodeType="after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500"/>
                                        <p:tgtEl>
                                          <p:spTgt spid="33"/>
                                        </p:tgtEl>
                                      </p:cBhvr>
                                    </p:animEffect>
                                  </p:childTnLst>
                                </p:cTn>
                              </p:par>
                            </p:childTnLst>
                          </p:cTn>
                        </p:par>
                        <p:par>
                          <p:cTn id="35" fill="hold">
                            <p:stCondLst>
                              <p:cond delay="3000"/>
                            </p:stCondLst>
                            <p:childTnLst>
                              <p:par>
                                <p:cTn id="36" presetID="21" presetClass="entr" presetSubtype="1"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wheel(1)">
                                      <p:cBhvr>
                                        <p:cTn id="38" dur="250"/>
                                        <p:tgtEl>
                                          <p:spTgt spid="38"/>
                                        </p:tgtEl>
                                      </p:cBhvr>
                                    </p:animEffect>
                                  </p:childTnLst>
                                </p:cTn>
                              </p:par>
                            </p:childTnLst>
                          </p:cTn>
                        </p:par>
                        <p:par>
                          <p:cTn id="39" fill="hold">
                            <p:stCondLst>
                              <p:cond delay="3250"/>
                            </p:stCondLst>
                            <p:childTnLst>
                              <p:par>
                                <p:cTn id="40" presetID="10" presetClass="entr" presetSubtype="0" fill="hold" grpId="0" nodeType="after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childTnLst>
                          </p:cTn>
                        </p:par>
                        <p:par>
                          <p:cTn id="43" fill="hold">
                            <p:stCondLst>
                              <p:cond delay="3750"/>
                            </p:stCondLst>
                            <p:childTnLst>
                              <p:par>
                                <p:cTn id="44" presetID="10" presetClass="entr" presetSubtype="0" fill="hold" grpId="0" nodeType="after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fade">
                                      <p:cBhvr>
                                        <p:cTn id="46" dur="500"/>
                                        <p:tgtEl>
                                          <p:spTgt spid="40"/>
                                        </p:tgtEl>
                                      </p:cBhvr>
                                    </p:animEffect>
                                  </p:childTnLst>
                                </p:cTn>
                              </p:par>
                            </p:childTnLst>
                          </p:cTn>
                        </p:par>
                        <p:par>
                          <p:cTn id="47" fill="hold">
                            <p:stCondLst>
                              <p:cond delay="4250"/>
                            </p:stCondLst>
                            <p:childTnLst>
                              <p:par>
                                <p:cTn id="48" presetID="10" presetClass="entr" presetSubtype="0" fill="hold" grpId="0" nodeType="afterEffect">
                                  <p:stCondLst>
                                    <p:cond delay="0"/>
                                  </p:stCondLst>
                                  <p:childTnLst>
                                    <p:set>
                                      <p:cBhvr>
                                        <p:cTn id="49" dur="1" fill="hold">
                                          <p:stCondLst>
                                            <p:cond delay="0"/>
                                          </p:stCondLst>
                                        </p:cTn>
                                        <p:tgtEl>
                                          <p:spTgt spid="41"/>
                                        </p:tgtEl>
                                        <p:attrNameLst>
                                          <p:attrName>style.visibility</p:attrName>
                                        </p:attrNameLst>
                                      </p:cBhvr>
                                      <p:to>
                                        <p:strVal val="visible"/>
                                      </p:to>
                                    </p:set>
                                    <p:animEffect transition="in" filter="fade">
                                      <p:cBhvr>
                                        <p:cTn id="50" dur="500"/>
                                        <p:tgtEl>
                                          <p:spTgt spid="41"/>
                                        </p:tgtEl>
                                      </p:cBhvr>
                                    </p:animEffect>
                                  </p:childTnLst>
                                </p:cTn>
                              </p:par>
                            </p:childTnLst>
                          </p:cTn>
                        </p:par>
                        <p:par>
                          <p:cTn id="51" fill="hold">
                            <p:stCondLst>
                              <p:cond delay="4750"/>
                            </p:stCondLst>
                            <p:childTnLst>
                              <p:par>
                                <p:cTn id="52" presetID="10" presetClass="entr" presetSubtype="0" fill="hold" grpId="0" nodeType="afterEffect">
                                  <p:stCondLst>
                                    <p:cond delay="0"/>
                                  </p:stCondLst>
                                  <p:childTnLst>
                                    <p:set>
                                      <p:cBhvr>
                                        <p:cTn id="53" dur="1" fill="hold">
                                          <p:stCondLst>
                                            <p:cond delay="0"/>
                                          </p:stCondLst>
                                        </p:cTn>
                                        <p:tgtEl>
                                          <p:spTgt spid="42"/>
                                        </p:tgtEl>
                                        <p:attrNameLst>
                                          <p:attrName>style.visibility</p:attrName>
                                        </p:attrNameLst>
                                      </p:cBhvr>
                                      <p:to>
                                        <p:strVal val="visible"/>
                                      </p:to>
                                    </p:set>
                                    <p:animEffect transition="in" filter="fade">
                                      <p:cBhvr>
                                        <p:cTn id="5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2" grpId="0" animBg="1"/>
      <p:bldP spid="33" grpId="0" animBg="1"/>
      <p:bldP spid="34" grpId="0" animBg="1"/>
      <p:bldP spid="35" grpId="0" animBg="1"/>
      <p:bldP spid="36" grpId="0" animBg="1"/>
      <p:bldP spid="37" grpId="0" animBg="1"/>
      <p:bldP spid="38" grpId="0" animBg="1"/>
      <p:bldP spid="39" grpId="0" animBg="1"/>
      <p:bldP spid="40" grpId="0"/>
      <p:bldP spid="41" grpId="0"/>
      <p:bldP spid="42"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36966234-8CEC-490B-936E-FAA3960BF387}"/>
              </a:ext>
            </a:extLst>
          </p:cNvPr>
          <p:cNvSpPr txBox="1"/>
          <p:nvPr/>
        </p:nvSpPr>
        <p:spPr>
          <a:xfrm>
            <a:off x="827584" y="1635646"/>
            <a:ext cx="7632848" cy="1200329"/>
          </a:xfrm>
          <a:prstGeom prst="rect">
            <a:avLst/>
          </a:prstGeom>
          <a:noFill/>
        </p:spPr>
        <p:txBody>
          <a:bodyPr wrap="square" rtlCol="0">
            <a:spAutoFit/>
          </a:bodyPr>
          <a:lstStyle/>
          <a:p>
            <a:r>
              <a:rPr lang="zh-CN" altLang="en-US" dirty="0">
                <a:solidFill>
                  <a:schemeClr val="bg1"/>
                </a:solidFill>
              </a:rPr>
              <a:t>用户在</a:t>
            </a:r>
            <a:r>
              <a:rPr lang="en-US" altLang="zh-CN" dirty="0">
                <a:solidFill>
                  <a:schemeClr val="bg1"/>
                </a:solidFill>
              </a:rPr>
              <a:t>O2O</a:t>
            </a:r>
            <a:r>
              <a:rPr lang="zh-CN" altLang="en-US" dirty="0">
                <a:solidFill>
                  <a:schemeClr val="bg1"/>
                </a:solidFill>
              </a:rPr>
              <a:t>商业模式中，进行线上消费行为，那么可以预见的是，用户在未来将会前往该地点享受线下的服务，那么对于系统而言，会推荐用户可能会去的下一个位置，</a:t>
            </a:r>
            <a:endParaRPr lang="en-US" altLang="zh-CN" dirty="0">
              <a:solidFill>
                <a:schemeClr val="bg1"/>
              </a:solidFill>
            </a:endParaRPr>
          </a:p>
          <a:p>
            <a:r>
              <a:rPr lang="zh-CN" altLang="en-US" dirty="0">
                <a:solidFill>
                  <a:schemeClr val="bg1"/>
                </a:solidFill>
              </a:rPr>
              <a:t>或者就是在当前位置进行签到行为，系统为用户进行</a:t>
            </a:r>
            <a:r>
              <a:rPr lang="en-US" altLang="zh-CN" dirty="0">
                <a:solidFill>
                  <a:schemeClr val="bg1"/>
                </a:solidFill>
              </a:rPr>
              <a:t>poi</a:t>
            </a:r>
            <a:r>
              <a:rPr lang="zh-CN" altLang="en-US" dirty="0">
                <a:solidFill>
                  <a:schemeClr val="bg1"/>
                </a:solidFill>
              </a:rPr>
              <a:t>推荐。</a:t>
            </a:r>
          </a:p>
        </p:txBody>
      </p:sp>
    </p:spTree>
    <p:extLst>
      <p:ext uri="{BB962C8B-B14F-4D97-AF65-F5344CB8AC3E}">
        <p14:creationId xmlns:p14="http://schemas.microsoft.com/office/powerpoint/2010/main" val="2330615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4">
            <a:extLst>
              <a:ext uri="{FF2B5EF4-FFF2-40B4-BE49-F238E27FC236}">
                <a16:creationId xmlns:a16="http://schemas.microsoft.com/office/drawing/2014/main" id="{A4DDEBB4-9C34-4B8B-A2B1-FADFD73D38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584" y="1779662"/>
            <a:ext cx="7031757" cy="2739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a:extLst>
              <a:ext uri="{FF2B5EF4-FFF2-40B4-BE49-F238E27FC236}">
                <a16:creationId xmlns:a16="http://schemas.microsoft.com/office/drawing/2014/main" id="{F80BBE8B-DF81-491E-BDD7-8B9994BA5A0E}"/>
              </a:ext>
            </a:extLst>
          </p:cNvPr>
          <p:cNvSpPr/>
          <p:nvPr/>
        </p:nvSpPr>
        <p:spPr>
          <a:xfrm>
            <a:off x="1475656" y="1203598"/>
            <a:ext cx="2097049" cy="369332"/>
          </a:xfrm>
          <a:prstGeom prst="rect">
            <a:avLst/>
          </a:prstGeom>
        </p:spPr>
        <p:txBody>
          <a:bodyPr wrap="none">
            <a:spAutoFit/>
          </a:bodyPr>
          <a:lstStyle/>
          <a:p>
            <a:r>
              <a:rPr lang="zh-CN" altLang="en-US" dirty="0">
                <a:solidFill>
                  <a:schemeClr val="bg1"/>
                </a:solidFill>
              </a:rPr>
              <a:t>连续</a:t>
            </a:r>
            <a:r>
              <a:rPr lang="en-US" altLang="zh-CN" dirty="0">
                <a:solidFill>
                  <a:schemeClr val="bg1"/>
                </a:solidFill>
              </a:rPr>
              <a:t>poi</a:t>
            </a:r>
            <a:r>
              <a:rPr lang="zh-CN" altLang="en-US" dirty="0">
                <a:solidFill>
                  <a:schemeClr val="bg1"/>
                </a:solidFill>
              </a:rPr>
              <a:t>推荐的提出</a:t>
            </a:r>
            <a:endParaRPr lang="zh-CN" altLang="en-US" dirty="0"/>
          </a:p>
        </p:txBody>
      </p:sp>
    </p:spTree>
    <p:extLst>
      <p:ext uri="{BB962C8B-B14F-4D97-AF65-F5344CB8AC3E}">
        <p14:creationId xmlns:p14="http://schemas.microsoft.com/office/powerpoint/2010/main" val="1384086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21A2C04-FAE6-4CEE-84B7-1A1BC968A363}"/>
              </a:ext>
            </a:extLst>
          </p:cNvPr>
          <p:cNvSpPr txBox="1"/>
          <p:nvPr/>
        </p:nvSpPr>
        <p:spPr>
          <a:xfrm>
            <a:off x="654914" y="1378972"/>
            <a:ext cx="3096344" cy="369332"/>
          </a:xfrm>
          <a:prstGeom prst="rect">
            <a:avLst/>
          </a:prstGeom>
          <a:noFill/>
        </p:spPr>
        <p:txBody>
          <a:bodyPr wrap="square" rtlCol="0">
            <a:spAutoFit/>
          </a:bodyPr>
          <a:lstStyle/>
          <a:p>
            <a:r>
              <a:rPr lang="zh-CN" altLang="en-US" dirty="0">
                <a:solidFill>
                  <a:schemeClr val="bg1"/>
                </a:solidFill>
              </a:rPr>
              <a:t>核心算法介绍</a:t>
            </a:r>
          </a:p>
        </p:txBody>
      </p:sp>
      <p:sp>
        <p:nvSpPr>
          <p:cNvPr id="5" name="文本框 4">
            <a:extLst>
              <a:ext uri="{FF2B5EF4-FFF2-40B4-BE49-F238E27FC236}">
                <a16:creationId xmlns:a16="http://schemas.microsoft.com/office/drawing/2014/main" id="{BC52E0E3-2972-421D-8CCE-DF6B074D2C56}"/>
              </a:ext>
            </a:extLst>
          </p:cNvPr>
          <p:cNvSpPr txBox="1"/>
          <p:nvPr/>
        </p:nvSpPr>
        <p:spPr>
          <a:xfrm>
            <a:off x="672934" y="2067694"/>
            <a:ext cx="4320480" cy="369332"/>
          </a:xfrm>
          <a:prstGeom prst="rect">
            <a:avLst/>
          </a:prstGeom>
          <a:noFill/>
        </p:spPr>
        <p:txBody>
          <a:bodyPr wrap="square" rtlCol="0">
            <a:spAutoFit/>
          </a:bodyPr>
          <a:lstStyle/>
          <a:p>
            <a:r>
              <a:rPr lang="en-US" altLang="zh-CN" dirty="0">
                <a:solidFill>
                  <a:schemeClr val="bg1"/>
                </a:solidFill>
              </a:rPr>
              <a:t>Edge-Weighted </a:t>
            </a:r>
            <a:r>
              <a:rPr lang="en-US" altLang="zh-CN" dirty="0" err="1">
                <a:solidFill>
                  <a:schemeClr val="bg1"/>
                </a:solidFill>
              </a:rPr>
              <a:t>Personalied</a:t>
            </a:r>
            <a:r>
              <a:rPr lang="en-US" altLang="zh-CN" dirty="0">
                <a:solidFill>
                  <a:schemeClr val="bg1"/>
                </a:solidFill>
              </a:rPr>
              <a:t> PageRank</a:t>
            </a:r>
            <a:endParaRPr lang="zh-CN" altLang="en-US" dirty="0"/>
          </a:p>
        </p:txBody>
      </p:sp>
    </p:spTree>
    <p:extLst>
      <p:ext uri="{BB962C8B-B14F-4D97-AF65-F5344CB8AC3E}">
        <p14:creationId xmlns:p14="http://schemas.microsoft.com/office/powerpoint/2010/main" val="686597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a:extLst>
              <a:ext uri="{FF2B5EF4-FFF2-40B4-BE49-F238E27FC236}">
                <a16:creationId xmlns:a16="http://schemas.microsoft.com/office/drawing/2014/main" id="{A76C4A7B-4929-48CD-A5B3-936C600937E0}"/>
              </a:ext>
            </a:extLst>
          </p:cNvPr>
          <p:cNvSpPr/>
          <p:nvPr/>
        </p:nvSpPr>
        <p:spPr>
          <a:xfrm>
            <a:off x="1100515" y="2200075"/>
            <a:ext cx="1581299" cy="1581299"/>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rgbClr val="FF0000"/>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推荐列表</a:t>
            </a:r>
            <a:endParaRPr lang="zh-CN" altLang="en-US" dirty="0"/>
          </a:p>
        </p:txBody>
      </p:sp>
      <p:grpSp>
        <p:nvGrpSpPr>
          <p:cNvPr id="7" name="组合 6">
            <a:extLst>
              <a:ext uri="{FF2B5EF4-FFF2-40B4-BE49-F238E27FC236}">
                <a16:creationId xmlns:a16="http://schemas.microsoft.com/office/drawing/2014/main" id="{374D1985-53E3-4889-8972-AE8F5129A6EE}"/>
              </a:ext>
            </a:extLst>
          </p:cNvPr>
          <p:cNvGrpSpPr/>
          <p:nvPr/>
        </p:nvGrpSpPr>
        <p:grpSpPr>
          <a:xfrm>
            <a:off x="2681814" y="1929916"/>
            <a:ext cx="1803077" cy="2029981"/>
            <a:chOff x="2681814" y="1929916"/>
            <a:chExt cx="1803077" cy="2029981"/>
          </a:xfrm>
        </p:grpSpPr>
        <p:cxnSp>
          <p:nvCxnSpPr>
            <p:cNvPr id="8" name="直接连接符 7">
              <a:extLst>
                <a:ext uri="{FF2B5EF4-FFF2-40B4-BE49-F238E27FC236}">
                  <a16:creationId xmlns:a16="http://schemas.microsoft.com/office/drawing/2014/main" id="{22777C7B-327D-4D10-B1DA-59B7648FC803}"/>
                </a:ext>
              </a:extLst>
            </p:cNvPr>
            <p:cNvCxnSpPr>
              <a:endCxn id="12" idx="2"/>
            </p:cNvCxnSpPr>
            <p:nvPr/>
          </p:nvCxnSpPr>
          <p:spPr>
            <a:xfrm>
              <a:off x="3264016" y="1935188"/>
              <a:ext cx="1163968" cy="17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F6CD8B8-EA6D-49C2-9B7D-ADEE4944BF77}"/>
                </a:ext>
              </a:extLst>
            </p:cNvPr>
            <p:cNvCxnSpPr>
              <a:stCxn id="6" idx="6"/>
            </p:cNvCxnSpPr>
            <p:nvPr/>
          </p:nvCxnSpPr>
          <p:spPr>
            <a:xfrm flipV="1">
              <a:off x="2681814" y="2980180"/>
              <a:ext cx="1731069" cy="1054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DE71316C-FC88-4E56-B7F7-4474B0FD2219}"/>
                </a:ext>
              </a:extLst>
            </p:cNvPr>
            <p:cNvCxnSpPr/>
            <p:nvPr/>
          </p:nvCxnSpPr>
          <p:spPr>
            <a:xfrm flipV="1">
              <a:off x="3248915" y="3954625"/>
              <a:ext cx="1235976" cy="5272"/>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27827566-C982-4D37-86AE-22ED50404F33}"/>
                </a:ext>
              </a:extLst>
            </p:cNvPr>
            <p:cNvCxnSpPr/>
            <p:nvPr/>
          </p:nvCxnSpPr>
          <p:spPr>
            <a:xfrm>
              <a:off x="3248915" y="1929916"/>
              <a:ext cx="0" cy="202998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2" name="椭圆 11">
            <a:extLst>
              <a:ext uri="{FF2B5EF4-FFF2-40B4-BE49-F238E27FC236}">
                <a16:creationId xmlns:a16="http://schemas.microsoft.com/office/drawing/2014/main" id="{1CB03B1A-06BE-494F-9DD3-0D968E720DC1}"/>
              </a:ext>
            </a:extLst>
          </p:cNvPr>
          <p:cNvSpPr/>
          <p:nvPr/>
        </p:nvSpPr>
        <p:spPr>
          <a:xfrm>
            <a:off x="4427984" y="1644367"/>
            <a:ext cx="585043" cy="585042"/>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rgbClr val="FF0000"/>
              </a:solidFill>
              <a:latin typeface="方正黑体简体" panose="03000509000000000000" pitchFamily="65" charset="-122"/>
              <a:ea typeface="方正黑体简体" panose="03000509000000000000" pitchFamily="65" charset="-122"/>
            </a:endParaRPr>
          </a:p>
        </p:txBody>
      </p:sp>
      <p:sp>
        <p:nvSpPr>
          <p:cNvPr id="13" name="椭圆 12">
            <a:extLst>
              <a:ext uri="{FF2B5EF4-FFF2-40B4-BE49-F238E27FC236}">
                <a16:creationId xmlns:a16="http://schemas.microsoft.com/office/drawing/2014/main" id="{9118BA60-D440-4196-9FD2-D0934CA0ADE0}"/>
              </a:ext>
            </a:extLst>
          </p:cNvPr>
          <p:cNvSpPr/>
          <p:nvPr/>
        </p:nvSpPr>
        <p:spPr>
          <a:xfrm>
            <a:off x="4427984" y="2647990"/>
            <a:ext cx="585043" cy="585042"/>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rgbClr val="FF0000"/>
              </a:solidFill>
              <a:latin typeface="方正黑体简体" panose="03000509000000000000" pitchFamily="65" charset="-122"/>
              <a:ea typeface="方正黑体简体" panose="03000509000000000000" pitchFamily="65" charset="-122"/>
            </a:endParaRPr>
          </a:p>
        </p:txBody>
      </p:sp>
      <p:sp>
        <p:nvSpPr>
          <p:cNvPr id="14" name="椭圆 13">
            <a:extLst>
              <a:ext uri="{FF2B5EF4-FFF2-40B4-BE49-F238E27FC236}">
                <a16:creationId xmlns:a16="http://schemas.microsoft.com/office/drawing/2014/main" id="{160F4677-9AE1-4BB2-8B73-A3AEB488590C}"/>
              </a:ext>
            </a:extLst>
          </p:cNvPr>
          <p:cNvSpPr/>
          <p:nvPr/>
        </p:nvSpPr>
        <p:spPr>
          <a:xfrm>
            <a:off x="4427984" y="3651612"/>
            <a:ext cx="585043" cy="585042"/>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rgbClr val="FF0000"/>
              </a:solidFill>
              <a:latin typeface="方正黑体简体" panose="03000509000000000000" pitchFamily="65" charset="-122"/>
              <a:ea typeface="方正黑体简体" panose="03000509000000000000" pitchFamily="65" charset="-122"/>
            </a:endParaRPr>
          </a:p>
        </p:txBody>
      </p:sp>
      <p:grpSp>
        <p:nvGrpSpPr>
          <p:cNvPr id="15" name="组合 14">
            <a:extLst>
              <a:ext uri="{FF2B5EF4-FFF2-40B4-BE49-F238E27FC236}">
                <a16:creationId xmlns:a16="http://schemas.microsoft.com/office/drawing/2014/main" id="{2A944DF6-AFA6-40FE-BDF9-38B79B7AA907}"/>
              </a:ext>
            </a:extLst>
          </p:cNvPr>
          <p:cNvGrpSpPr/>
          <p:nvPr/>
        </p:nvGrpSpPr>
        <p:grpSpPr>
          <a:xfrm>
            <a:off x="5165774" y="1783210"/>
            <a:ext cx="2206213" cy="2356081"/>
            <a:chOff x="5165774" y="1783210"/>
            <a:chExt cx="2206213" cy="2356081"/>
          </a:xfrm>
        </p:grpSpPr>
        <p:sp>
          <p:nvSpPr>
            <p:cNvPr id="16" name="TextBox 28">
              <a:extLst>
                <a:ext uri="{FF2B5EF4-FFF2-40B4-BE49-F238E27FC236}">
                  <a16:creationId xmlns:a16="http://schemas.microsoft.com/office/drawing/2014/main" id="{57AE79FB-19E7-4ECA-B48A-AB2ED922A506}"/>
                </a:ext>
              </a:extLst>
            </p:cNvPr>
            <p:cNvSpPr txBox="1"/>
            <p:nvPr/>
          </p:nvSpPr>
          <p:spPr>
            <a:xfrm>
              <a:off x="5175552" y="1783210"/>
              <a:ext cx="2196435" cy="369332"/>
            </a:xfrm>
            <a:prstGeom prst="rect">
              <a:avLst/>
            </a:prstGeom>
            <a:noFill/>
          </p:spPr>
          <p:txBody>
            <a:bodyPr wrap="none" rtlCol="0">
              <a:spAutoFit/>
            </a:bodyPr>
            <a:lstStyle/>
            <a:p>
              <a:r>
                <a:rPr lang="en-US" altLang="zh-CN" dirty="0">
                  <a:solidFill>
                    <a:schemeClr val="tx2"/>
                  </a:solidFill>
                  <a:latin typeface="方正黑体简体" panose="03000509000000000000" pitchFamily="65" charset="-122"/>
                  <a:ea typeface="方正黑体简体" panose="03000509000000000000" pitchFamily="65" charset="-122"/>
                </a:rPr>
                <a:t>POI</a:t>
              </a:r>
              <a:r>
                <a:rPr lang="zh-CN" altLang="en-US" dirty="0">
                  <a:solidFill>
                    <a:schemeClr val="tx2"/>
                  </a:solidFill>
                  <a:latin typeface="方正黑体简体" panose="03000509000000000000" pitchFamily="65" charset="-122"/>
                  <a:ea typeface="方正黑体简体" panose="03000509000000000000" pitchFamily="65" charset="-122"/>
                </a:rPr>
                <a:t>的连续过度影响</a:t>
              </a:r>
            </a:p>
          </p:txBody>
        </p:sp>
        <p:sp>
          <p:nvSpPr>
            <p:cNvPr id="17" name="TextBox 29">
              <a:extLst>
                <a:ext uri="{FF2B5EF4-FFF2-40B4-BE49-F238E27FC236}">
                  <a16:creationId xmlns:a16="http://schemas.microsoft.com/office/drawing/2014/main" id="{70B48B58-8FD6-4327-9E76-FC16BBF582FA}"/>
                </a:ext>
              </a:extLst>
            </p:cNvPr>
            <p:cNvSpPr txBox="1"/>
            <p:nvPr/>
          </p:nvSpPr>
          <p:spPr>
            <a:xfrm>
              <a:off x="5165774" y="1882001"/>
              <a:ext cx="184731" cy="253916"/>
            </a:xfrm>
            <a:prstGeom prst="rect">
              <a:avLst/>
            </a:prstGeom>
            <a:noFill/>
          </p:spPr>
          <p:txBody>
            <a:bodyPr wrap="none" rtlCol="0">
              <a:spAutoFit/>
            </a:bodyPr>
            <a:lstStyle/>
            <a:p>
              <a:endParaRPr lang="zh-CN" altLang="en-US" sz="1050" dirty="0">
                <a:solidFill>
                  <a:schemeClr val="bg1"/>
                </a:solidFill>
                <a:latin typeface="方正黑体简体" panose="03000509000000000000" pitchFamily="65" charset="-122"/>
                <a:ea typeface="方正黑体简体" panose="03000509000000000000" pitchFamily="65" charset="-122"/>
              </a:endParaRPr>
            </a:p>
          </p:txBody>
        </p:sp>
        <p:sp>
          <p:nvSpPr>
            <p:cNvPr id="18" name="TextBox 30">
              <a:extLst>
                <a:ext uri="{FF2B5EF4-FFF2-40B4-BE49-F238E27FC236}">
                  <a16:creationId xmlns:a16="http://schemas.microsoft.com/office/drawing/2014/main" id="{826BB62D-2BF2-401A-A62E-D186D0D739BA}"/>
                </a:ext>
              </a:extLst>
            </p:cNvPr>
            <p:cNvSpPr txBox="1"/>
            <p:nvPr/>
          </p:nvSpPr>
          <p:spPr>
            <a:xfrm>
              <a:off x="5231717" y="2795514"/>
              <a:ext cx="1107996"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用户偏好</a:t>
              </a:r>
            </a:p>
          </p:txBody>
        </p:sp>
        <p:sp>
          <p:nvSpPr>
            <p:cNvPr id="19" name="TextBox 32">
              <a:extLst>
                <a:ext uri="{FF2B5EF4-FFF2-40B4-BE49-F238E27FC236}">
                  <a16:creationId xmlns:a16="http://schemas.microsoft.com/office/drawing/2014/main" id="{D5B4AD35-5AEC-422E-9465-976737C2B1E8}"/>
                </a:ext>
              </a:extLst>
            </p:cNvPr>
            <p:cNvSpPr txBox="1"/>
            <p:nvPr/>
          </p:nvSpPr>
          <p:spPr>
            <a:xfrm>
              <a:off x="5322894" y="3769959"/>
              <a:ext cx="1107996"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区域影响</a:t>
              </a:r>
            </a:p>
          </p:txBody>
        </p:sp>
      </p:grpSp>
    </p:spTree>
    <p:extLst>
      <p:ext uri="{BB962C8B-B14F-4D97-AF65-F5344CB8AC3E}">
        <p14:creationId xmlns:p14="http://schemas.microsoft.com/office/powerpoint/2010/main" val="2378320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 calcmode="lin" valueType="num">
                                      <p:cBhvr>
                                        <p:cTn id="9" dur="500" fill="hold"/>
                                        <p:tgtEl>
                                          <p:spTgt spid="6"/>
                                        </p:tgtEl>
                                        <p:attrNameLst>
                                          <p:attrName>style.rotation</p:attrName>
                                        </p:attrNameLst>
                                      </p:cBhvr>
                                      <p:tavLst>
                                        <p:tav tm="0">
                                          <p:val>
                                            <p:fltVal val="360"/>
                                          </p:val>
                                        </p:tav>
                                        <p:tav tm="100000">
                                          <p:val>
                                            <p:fltVal val="0"/>
                                          </p:val>
                                        </p:tav>
                                      </p:tavLst>
                                    </p:anim>
                                    <p:animEffect transition="in" filter="fade">
                                      <p:cBhvr>
                                        <p:cTn id="10" dur="500"/>
                                        <p:tgtEl>
                                          <p:spTgt spid="6"/>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2" grpId="0" animBg="1"/>
      <p:bldP spid="13"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3B2C32F-0DF3-4293-A8B4-22EE342043EF}"/>
              </a:ext>
            </a:extLst>
          </p:cNvPr>
          <p:cNvSpPr txBox="1"/>
          <p:nvPr/>
        </p:nvSpPr>
        <p:spPr>
          <a:xfrm>
            <a:off x="467544" y="1203598"/>
            <a:ext cx="3384376" cy="369332"/>
          </a:xfrm>
          <a:prstGeom prst="rect">
            <a:avLst/>
          </a:prstGeom>
          <a:noFill/>
        </p:spPr>
        <p:txBody>
          <a:bodyPr wrap="square" rtlCol="0">
            <a:spAutoFit/>
          </a:bodyPr>
          <a:lstStyle/>
          <a:p>
            <a:r>
              <a:rPr lang="zh-CN" altLang="en-US" dirty="0">
                <a:solidFill>
                  <a:schemeClr val="bg1"/>
                </a:solidFill>
              </a:rPr>
              <a:t>结合系统，对核心算法的改进</a:t>
            </a:r>
          </a:p>
        </p:txBody>
      </p:sp>
      <p:sp>
        <p:nvSpPr>
          <p:cNvPr id="20" name="文本框 19">
            <a:extLst>
              <a:ext uri="{FF2B5EF4-FFF2-40B4-BE49-F238E27FC236}">
                <a16:creationId xmlns:a16="http://schemas.microsoft.com/office/drawing/2014/main" id="{BD6ABD58-B3A5-41D4-9276-32629526A1CC}"/>
              </a:ext>
            </a:extLst>
          </p:cNvPr>
          <p:cNvSpPr txBox="1"/>
          <p:nvPr/>
        </p:nvSpPr>
        <p:spPr>
          <a:xfrm>
            <a:off x="464223" y="1667004"/>
            <a:ext cx="3672408" cy="369332"/>
          </a:xfrm>
          <a:prstGeom prst="rect">
            <a:avLst/>
          </a:prstGeom>
          <a:noFill/>
        </p:spPr>
        <p:txBody>
          <a:bodyPr wrap="square" rtlCol="0">
            <a:spAutoFit/>
          </a:bodyPr>
          <a:lstStyle/>
          <a:p>
            <a:r>
              <a:rPr lang="zh-CN" altLang="en-US" dirty="0">
                <a:solidFill>
                  <a:schemeClr val="bg1"/>
                </a:solidFill>
              </a:rPr>
              <a:t>网格的提出</a:t>
            </a:r>
          </a:p>
        </p:txBody>
      </p:sp>
      <p:pic>
        <p:nvPicPr>
          <p:cNvPr id="21" name="图片 2">
            <a:extLst>
              <a:ext uri="{FF2B5EF4-FFF2-40B4-BE49-F238E27FC236}">
                <a16:creationId xmlns:a16="http://schemas.microsoft.com/office/drawing/2014/main" id="{C66E4F3F-0FF2-4A68-BF4B-1406E47B92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5896" y="1413148"/>
            <a:ext cx="4602064" cy="3489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79084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2"/>
</p:tagLst>
</file>

<file path=ppt/tags/tag2.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2"/>
</p:tagLst>
</file>

<file path=ppt/tags/tag3.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2"/>
</p:tagLst>
</file>

<file path=ppt/tags/tag4.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ags/tag6.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7.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heme/theme1.xml><?xml version="1.0" encoding="utf-8"?>
<a:theme xmlns:a="http://schemas.openxmlformats.org/drawingml/2006/main" name="Office 主题​​">
  <a:themeElements>
    <a:clrScheme name="自定义 106">
      <a:dk1>
        <a:sysClr val="windowText" lastClr="000000"/>
      </a:dk1>
      <a:lt1>
        <a:sysClr val="window" lastClr="FFFFFF"/>
      </a:lt1>
      <a:dk2>
        <a:srgbClr val="FFFFFF"/>
      </a:dk2>
      <a:lt2>
        <a:srgbClr val="A5A5A5"/>
      </a:lt2>
      <a:accent1>
        <a:srgbClr val="53D9EB"/>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1140</TotalTime>
  <Words>1126</Words>
  <Application>Microsoft Office PowerPoint</Application>
  <PresentationFormat>全屏显示(16:9)</PresentationFormat>
  <Paragraphs>102</Paragraphs>
  <Slides>12</Slides>
  <Notes>11</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12</vt:i4>
      </vt:variant>
    </vt:vector>
  </HeadingPairs>
  <TitlesOfParts>
    <vt:vector size="22" baseType="lpstr">
      <vt:lpstr>HanWangWCL10</vt:lpstr>
      <vt:lpstr>方正粗倩简体</vt:lpstr>
      <vt:lpstr>方正大黑简体</vt:lpstr>
      <vt:lpstr>方正黑体简体</vt:lpstr>
      <vt:lpstr>方正综艺简体</vt:lpstr>
      <vt:lpstr>宋体</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HG000446</dc:title>
  <dc:creator>jicai liu</dc:creator>
  <cp:lastModifiedBy>liter</cp:lastModifiedBy>
  <cp:revision>595</cp:revision>
  <dcterms:created xsi:type="dcterms:W3CDTF">2015-01-25T13:27:00Z</dcterms:created>
  <dcterms:modified xsi:type="dcterms:W3CDTF">2018-10-15T13:03:00Z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2052-10.1.0.6135</vt:lpwstr>
  </property>
</Properties>
</file>